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9" r:id="rId2"/>
    <p:sldId id="270" r:id="rId3"/>
    <p:sldId id="271" r:id="rId4"/>
    <p:sldId id="294" r:id="rId5"/>
    <p:sldId id="297" r:id="rId6"/>
    <p:sldId id="299" r:id="rId7"/>
    <p:sldId id="301" r:id="rId8"/>
    <p:sldId id="302" r:id="rId9"/>
    <p:sldId id="272" r:id="rId10"/>
    <p:sldId id="298" r:id="rId11"/>
    <p:sldId id="276" r:id="rId12"/>
    <p:sldId id="273" r:id="rId13"/>
    <p:sldId id="300" r:id="rId14"/>
    <p:sldId id="288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280" r:id="rId24"/>
    <p:sldId id="311" r:id="rId25"/>
    <p:sldId id="275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D966"/>
    <a:srgbClr val="7F7F7F"/>
    <a:srgbClr val="F8CE7C"/>
    <a:srgbClr val="D0B0A9"/>
    <a:srgbClr val="4C302A"/>
    <a:srgbClr val="B7A784"/>
    <a:srgbClr val="D2836E"/>
    <a:srgbClr val="B59666"/>
    <a:srgbClr val="4B38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81" autoAdjust="0"/>
    <p:restoredTop sz="94127" autoAdjust="0"/>
  </p:normalViewPr>
  <p:slideViewPr>
    <p:cSldViewPr snapToGrid="0">
      <p:cViewPr varScale="1">
        <p:scale>
          <a:sx n="105" d="100"/>
          <a:sy n="105" d="100"/>
        </p:scale>
        <p:origin x="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tags" Target="tags/tag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DFC243-3E68-4BFF-A505-ADDF9D7195A4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7D84A-3049-44F6-8517-64F0971FD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453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23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的架构，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也是采用这样的设计模式。第二个是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，基于物理的渲染模型，看起来更像真实世界的渲染。物理引擎也是很重要的，还有输入设备，比如说你的游戏手柄、手机都是输入设备。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 smtClean="0"/>
              <a:t>渲染系统何为渲染系统？就是将模型通过渲染管线显示在屏幕之中</a:t>
            </a:r>
            <a:endParaRPr lang="en-US" altLang="zh-CN" dirty="0" smtClean="0"/>
          </a:p>
          <a:p>
            <a:r>
              <a:rPr lang="zh-CN" altLang="en-US" dirty="0" smtClean="0"/>
              <a:t>物理引擎这个就是模拟现实的，也就是让物体具有重力，摩擦力之类的东西，让他能够模仿现实之中真实的物体</a:t>
            </a:r>
            <a:endParaRPr lang="en-US" altLang="zh-CN" dirty="0" smtClean="0"/>
          </a:p>
          <a:p>
            <a:r>
              <a:rPr lang="zh-CN" altLang="en-US" dirty="0" smtClean="0"/>
              <a:t>碰撞检测系统顾名思义，就是检测几个物体是否发生了撞击，一发生撞击就告诉系统，我产生碰撞了</a:t>
            </a:r>
            <a:endParaRPr lang="en-US" altLang="zh-CN" dirty="0" smtClean="0"/>
          </a:p>
          <a:p>
            <a:r>
              <a:rPr lang="zh-CN" altLang="en-US" dirty="0" smtClean="0"/>
              <a:t>音效播放音频脚本引擎应该就是编译器吧动画系统播放动画，通过播放动画可以更改游戏角色的动作</a:t>
            </a:r>
            <a:endParaRPr lang="en-US" altLang="zh-CN" dirty="0" smtClean="0"/>
          </a:p>
          <a:p>
            <a:r>
              <a:rPr lang="en-US" altLang="zh-CN" dirty="0" smtClean="0"/>
              <a:t>AI</a:t>
            </a:r>
            <a:r>
              <a:rPr lang="zh-CN" altLang="en-US" dirty="0" smtClean="0"/>
              <a:t>就是让角色自己移动与思考</a:t>
            </a:r>
            <a:endParaRPr lang="en-US" altLang="zh-CN" dirty="0" smtClean="0"/>
          </a:p>
          <a:p>
            <a:r>
              <a:rPr lang="zh-CN" altLang="en-US" dirty="0" smtClean="0"/>
              <a:t>网络引擎用于客户端与服务器的通讯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805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194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598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075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974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随着</a:t>
            </a:r>
            <a:r>
              <a:rPr lang="en-US" altLang="zh-CN" dirty="0" smtClean="0"/>
              <a:t>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增长，我们实际上正在向右移动。随着</a:t>
            </a:r>
            <a:r>
              <a:rPr lang="en-US" altLang="zh-CN" dirty="0" smtClean="0"/>
              <a:t>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增加，我们正在向下移动。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传递一个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属性引用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sprite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组中所有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sprite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将使用的图像键。该</a:t>
            </a:r>
            <a:r>
              <a:rPr lang="en-US" altLang="zh-CN" dirty="0" smtClean="0"/>
              <a:t>repeat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属性告诉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再创建多少个精灵。每个精灵组都创建一个精灵。随着</a:t>
            </a:r>
            <a:r>
              <a:rPr lang="en-US" altLang="zh-CN" dirty="0" smtClean="0"/>
              <a:t>repeat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将创建一个精灵组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个精灵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 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是第一个精灵的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坐标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 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是第二个精灵的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坐标</a:t>
            </a: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轴上重复的精灵之间的像素长度。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459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335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522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我们需要自己的变量来跟踪游戏是否启动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如果游戏尚未开始，请将我们球的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坐标设置为玩家的中心。游戏对象的坐标基于其中心，因此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sprite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属性将点指向我们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sprite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的中心。</a:t>
            </a:r>
          </a:p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我们检查是否按下了空格键。如果按下该按钮，我们会将</a:t>
            </a:r>
            <a:r>
              <a:rPr lang="en-US" altLang="zh-CN" dirty="0" err="1" smtClean="0"/>
              <a:t>gameStarted</a:t>
            </a:r>
            <a:r>
              <a:rPr lang="zh-CN" altLang="en-US" dirty="0" smtClean="0"/>
              <a:t>标志切换到，</a:t>
            </a:r>
            <a:r>
              <a:rPr lang="en-US" altLang="zh-CN" dirty="0" smtClean="0"/>
              <a:t>true</a:t>
            </a:r>
            <a:r>
              <a:rPr lang="zh-CN" altLang="en-US" dirty="0" smtClean="0"/>
              <a:t>以便球不再跟随玩家的水平位置，并将球的</a:t>
            </a:r>
            <a:r>
              <a:rPr lang="en-US" altLang="zh-CN" dirty="0" smtClean="0"/>
              <a:t>Y</a:t>
            </a:r>
            <a:r>
              <a:rPr lang="zh-CN" altLang="en-US" dirty="0" smtClean="0"/>
              <a:t>速度设置为</a:t>
            </a:r>
            <a:r>
              <a:rPr lang="en-US" altLang="zh-CN" dirty="0" smtClean="0"/>
              <a:t>-200</a:t>
            </a:r>
            <a:r>
              <a:rPr lang="zh-CN" altLang="en-US" dirty="0" smtClean="0"/>
              <a:t>。负</a:t>
            </a:r>
            <a:r>
              <a:rPr lang="en-US" altLang="zh-CN" dirty="0" smtClean="0"/>
              <a:t>y</a:t>
            </a:r>
            <a:r>
              <a:rPr lang="zh-CN" altLang="en-US" dirty="0" smtClean="0"/>
              <a:t>速度将物体向上发送。对于正速度，较大的值可以更快地向下移动对象。对于负速度，较小的值可以更快地向上移动对象。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236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球是在积木后面渲染的，因为它是在积木精灵组之前的创建函数中添加到游戏中的。在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中，通常使用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HTML5 canvas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元素，最近添加的图像绘制在先前图像的顶部。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当球员运动正常时，球似乎卡在顶部。为了解决这个问题，我们需要设置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bounce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球形精灵的属性。该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bounce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属性将告诉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与对象碰撞后要维持多少速度。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这告诉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，球应保持其所有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速度。如果我们用空格键释放球，则球应该在游戏世界中上下弹跳。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我们需要从游戏世界的底部禁用碰撞检测。如果我们不这样做，我们将永远不知道比赛何时结束。通过在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函数末尾添加以下行来禁用与游戏世界底部的碰撞：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514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819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hitBrick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与各种砖精灵组发生碰撞时，碰撞器方法会告诉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的物理系统执行该功能。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114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7277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尽管我们的游戏可以完全正常运行，但是玩此游戏的人却不知道如何开始或不知道游戏何时结束。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058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507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551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134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245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596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Threejs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只是一个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渲染库。游戏还有一个非常重要的东西叫编辑器，这是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Playcanvas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在线的编辑器，我看了这个游戏之后就觉得一定要做编辑器，因为编辑器是引擎的载体。如果没有编辑器，我们每次开发游戏要注意的工程和技术问题太多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41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95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807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 </a:t>
            </a:r>
            <a:r>
              <a:rPr lang="en-US" altLang="zh-CN" dirty="0" err="1" smtClean="0"/>
              <a:t>LayaAir</a:t>
            </a:r>
            <a:r>
              <a:rPr lang="zh-CN" altLang="en-US" dirty="0" smtClean="0"/>
              <a:t>是</a:t>
            </a:r>
            <a:r>
              <a:rPr lang="en-US" altLang="zh-CN" dirty="0" smtClean="0"/>
              <a:t>HTML5</a:t>
            </a:r>
            <a:r>
              <a:rPr lang="zh-CN" altLang="en-US" dirty="0" smtClean="0"/>
              <a:t>开源引擎，支持</a:t>
            </a:r>
            <a:r>
              <a:rPr lang="en-US" altLang="zh-CN" dirty="0" smtClean="0"/>
              <a:t>2D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3D</a:t>
            </a:r>
            <a:r>
              <a:rPr lang="zh-CN" altLang="en-US" dirty="0" smtClean="0"/>
              <a:t>、时间轴动画、</a:t>
            </a:r>
            <a:r>
              <a:rPr lang="en-US" altLang="zh-CN" dirty="0" smtClean="0"/>
              <a:t>UI</a:t>
            </a:r>
            <a:r>
              <a:rPr lang="zh-CN" altLang="en-US" dirty="0" smtClean="0"/>
              <a:t>、粒子、骨骼、物理等，提供可视化编辑器，能够用来开发跨平台游戏及应用，开源免费。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21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560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5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FDAE1-EB67-42CF-B593-56AA292DA8C8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0079322" TargetMode="External"/><Relationship Id="rId4" Type="http://schemas.openxmlformats.org/officeDocument/2006/relationships/hyperlink" Target="https://gitbook.cn/books/5b6505681a1f080e1c5943ad/index.html" TargetMode="External"/><Relationship Id="rId5" Type="http://schemas.openxmlformats.org/officeDocument/2006/relationships/hyperlink" Target="https://juejin.cn/post/6911235412145111054#heading-1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iloteam.github.io/index.html" TargetMode="External"/><Relationship Id="rId4" Type="http://schemas.openxmlformats.org/officeDocument/2006/relationships/hyperlink" Target="https://www.cocos.com/" TargetMode="External"/><Relationship Id="rId5" Type="http://schemas.openxmlformats.org/officeDocument/2006/relationships/hyperlink" Target="https://www.phaser-china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hyperlink" Target="https://playcanvas.com/explore" TargetMode="External"/><Relationship Id="rId5" Type="http://schemas.openxmlformats.org/officeDocument/2006/relationships/hyperlink" Target="https://threejs.org/" TargetMode="External"/><Relationship Id="rId6" Type="http://schemas.openxmlformats.org/officeDocument/2006/relationships/hyperlink" Target="https://www.phaser-china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yabox.com/" TargetMode="External"/><Relationship Id="rId4" Type="http://schemas.openxmlformats.org/officeDocument/2006/relationships/hyperlink" Target="https://www.egret.com/case" TargetMode="External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006189" y="2318083"/>
            <a:ext cx="2221834" cy="222183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228795" y="3200400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744906" y="1382479"/>
            <a:ext cx="4093043" cy="409304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956935" y="3533827"/>
            <a:ext cx="224588" cy="224588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06189" y="2792067"/>
            <a:ext cx="7458611" cy="122341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CN" altLang="en-US" sz="7500" b="1" spc="225" smtClean="0">
                <a:solidFill>
                  <a:srgbClr val="292929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前端游戏“巨制”</a:t>
            </a:r>
            <a:endParaRPr sz="7500" b="1" spc="225" dirty="0">
              <a:solidFill>
                <a:srgbClr val="292929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35926" y="5250461"/>
            <a:ext cx="3787612" cy="43858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dist">
              <a:defRPr/>
            </a:pPr>
            <a:r>
              <a:rPr lang="zh-CN" altLang="en-US" sz="2400" spc="225" dirty="0">
                <a:solidFill>
                  <a:srgbClr val="292929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汇报人</a:t>
            </a:r>
            <a:r>
              <a:rPr lang="zh-CN" altLang="en-US" sz="2400" spc="225" dirty="0" smtClean="0">
                <a:solidFill>
                  <a:srgbClr val="292929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：孔慧慧</a:t>
            </a:r>
            <a:r>
              <a:rPr lang="en-US" altLang="zh-CN" sz="2400" spc="225" dirty="0" smtClean="0">
                <a:solidFill>
                  <a:srgbClr val="292929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(Agony)</a:t>
            </a:r>
          </a:p>
        </p:txBody>
      </p:sp>
      <p:sp>
        <p:nvSpPr>
          <p:cNvPr id="14" name="矩形 13"/>
          <p:cNvSpPr/>
          <p:nvPr/>
        </p:nvSpPr>
        <p:spPr>
          <a:xfrm flipH="1">
            <a:off x="11310076" y="1121476"/>
            <a:ext cx="415498" cy="1196607"/>
          </a:xfrm>
          <a:prstGeom prst="rect">
            <a:avLst/>
          </a:prstGeom>
        </p:spPr>
        <p:txBody>
          <a:bodyPr vert="eaVert" wrap="square" lIns="68580" tIns="34290" rIns="68580" bIns="34290">
            <a:spAutoFit/>
          </a:bodyPr>
          <a:lstStyle/>
          <a:p>
            <a:pPr>
              <a:defRPr/>
            </a:pPr>
            <a:r>
              <a:rPr lang="en-US" spc="225" smtClean="0">
                <a:solidFill>
                  <a:srgbClr val="292929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H5 Game</a:t>
            </a:r>
            <a:endParaRPr spc="225" dirty="0">
              <a:solidFill>
                <a:srgbClr val="292929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 flipH="1">
            <a:off x="11340853" y="5469752"/>
            <a:ext cx="353943" cy="1087458"/>
          </a:xfrm>
          <a:prstGeom prst="rect">
            <a:avLst/>
          </a:prstGeom>
        </p:spPr>
        <p:txBody>
          <a:bodyPr vert="eaVert" wrap="square" lIns="68580" tIns="34290" rIns="68580" bIns="34290">
            <a:spAutoFit/>
          </a:bodyPr>
          <a:lstStyle/>
          <a:p>
            <a:pPr>
              <a:defRPr/>
            </a:pPr>
            <a:r>
              <a:rPr lang="en-US" sz="1400" spc="225" smtClean="0">
                <a:solidFill>
                  <a:srgbClr val="292929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H5 Game</a:t>
            </a:r>
            <a:endParaRPr sz="1400" spc="225" dirty="0">
              <a:solidFill>
                <a:srgbClr val="292929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 flipH="1">
            <a:off x="11469292" y="6256421"/>
            <a:ext cx="97066" cy="6015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/>
      <p:bldP spid="13" grpId="0"/>
      <p:bldP spid="14" grpId="0"/>
      <p:bldP spid="15" grpId="0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9857" y="317764"/>
            <a:ext cx="6170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游戏引擎组成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(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以</a:t>
            </a:r>
            <a:r>
              <a:rPr lang="en-US" altLang="zh-CN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playCanvas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为例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)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631892" y="1537892"/>
            <a:ext cx="7148038" cy="3952238"/>
            <a:chOff x="2734047" y="5830380"/>
            <a:chExt cx="11878963" cy="6568024"/>
          </a:xfrm>
        </p:grpSpPr>
        <p:sp>
          <p:nvSpPr>
            <p:cNvPr id="7" name="Shape 711"/>
            <p:cNvSpPr/>
            <p:nvPr/>
          </p:nvSpPr>
          <p:spPr>
            <a:xfrm rot="16200000">
              <a:off x="2734047" y="5830380"/>
              <a:ext cx="2393063" cy="2393063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rgbClr val="FFD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36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8" name="Shape 712"/>
            <p:cNvSpPr/>
            <p:nvPr/>
          </p:nvSpPr>
          <p:spPr>
            <a:xfrm rot="16200000">
              <a:off x="5986150" y="10005341"/>
              <a:ext cx="2393063" cy="2393063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rgbClr val="FFD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36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9" name="Shape 713"/>
            <p:cNvSpPr/>
            <p:nvPr/>
          </p:nvSpPr>
          <p:spPr>
            <a:xfrm rot="16200000">
              <a:off x="8862129" y="5830388"/>
              <a:ext cx="2393063" cy="2393063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rgbClr val="FFD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36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0" name="Shape 714"/>
            <p:cNvSpPr/>
            <p:nvPr/>
          </p:nvSpPr>
          <p:spPr>
            <a:xfrm rot="16200000">
              <a:off x="12219947" y="10005338"/>
              <a:ext cx="2393063" cy="2393063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rgbClr val="FFD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36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sp>
        <p:nvSpPr>
          <p:cNvPr id="16" name="Shape 70"/>
          <p:cNvSpPr txBox="1"/>
          <p:nvPr/>
        </p:nvSpPr>
        <p:spPr>
          <a:xfrm>
            <a:off x="1099523" y="3186717"/>
            <a:ext cx="2504738" cy="4708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zh-CN" altLang="en-US" sz="2400" dirty="0" smtClean="0">
                <a:solidFill>
                  <a:schemeClr val="dk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Montserrat" panose="02000505000000020004"/>
                <a:sym typeface="Montserrat" panose="02000505000000020004"/>
              </a:rPr>
              <a:t>组件式设计模式</a:t>
            </a:r>
            <a:endParaRPr lang="en-US" altLang="zh-CN" sz="2400" dirty="0">
              <a:solidFill>
                <a:schemeClr val="dk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8" name="Shape 70"/>
          <p:cNvSpPr txBox="1"/>
          <p:nvPr/>
        </p:nvSpPr>
        <p:spPr>
          <a:xfrm>
            <a:off x="3071892" y="5710383"/>
            <a:ext cx="2504738" cy="4497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zh-CN" altLang="en-US" sz="2400" dirty="0" smtClean="0">
                <a:solidFill>
                  <a:schemeClr val="dk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Montserrat" panose="02000505000000020004"/>
                <a:sym typeface="Montserrat" panose="02000505000000020004"/>
              </a:rPr>
              <a:t>基于物理的渲染</a:t>
            </a:r>
            <a:endParaRPr lang="en-US" altLang="zh-CN" sz="2400" dirty="0">
              <a:solidFill>
                <a:schemeClr val="dk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0" name="Shape 70"/>
          <p:cNvSpPr txBox="1"/>
          <p:nvPr/>
        </p:nvSpPr>
        <p:spPr>
          <a:xfrm>
            <a:off x="4787031" y="3194557"/>
            <a:ext cx="2504738" cy="4630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altLang="zh-CN" sz="2400" dirty="0" smtClean="0">
                <a:solidFill>
                  <a:schemeClr val="dk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Montserrat" panose="02000505000000020004"/>
                <a:sym typeface="Montserrat" panose="02000505000000020004"/>
              </a:rPr>
              <a:t>2D/3D</a:t>
            </a:r>
            <a:r>
              <a:rPr lang="zh-CN" altLang="en-US" sz="2400" dirty="0" smtClean="0">
                <a:solidFill>
                  <a:schemeClr val="dk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Montserrat" panose="02000505000000020004"/>
                <a:sym typeface="Montserrat" panose="02000505000000020004"/>
              </a:rPr>
              <a:t>音频</a:t>
            </a:r>
            <a:endParaRPr lang="en-US" altLang="zh-CN" sz="2400" dirty="0">
              <a:solidFill>
                <a:schemeClr val="dk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2" name="Shape 70"/>
          <p:cNvSpPr txBox="1"/>
          <p:nvPr/>
        </p:nvSpPr>
        <p:spPr>
          <a:xfrm>
            <a:off x="6807560" y="5710383"/>
            <a:ext cx="2504738" cy="4365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zh-CN" altLang="en-US" sz="2400" dirty="0" smtClean="0">
                <a:solidFill>
                  <a:schemeClr val="dk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Montserrat" panose="02000505000000020004"/>
                <a:sym typeface="Montserrat" panose="02000505000000020004"/>
              </a:rPr>
              <a:t>物理引擎</a:t>
            </a:r>
            <a:endParaRPr lang="en-US" altLang="zh-CN" sz="2400" dirty="0">
              <a:solidFill>
                <a:schemeClr val="dk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3" name="Shape 714"/>
          <p:cNvSpPr/>
          <p:nvPr/>
        </p:nvSpPr>
        <p:spPr>
          <a:xfrm rot="16200000">
            <a:off x="9006905" y="1537898"/>
            <a:ext cx="1440000" cy="1440000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FFD96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4" name="Shape 70"/>
          <p:cNvSpPr txBox="1"/>
          <p:nvPr/>
        </p:nvSpPr>
        <p:spPr>
          <a:xfrm>
            <a:off x="8474539" y="3184010"/>
            <a:ext cx="2504738" cy="4630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zh-CN" altLang="en-US" sz="2400" dirty="0" smtClean="0">
                <a:solidFill>
                  <a:schemeClr val="dk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Montserrat" panose="02000505000000020004"/>
                <a:sym typeface="Montserrat" panose="02000505000000020004"/>
              </a:rPr>
              <a:t>输入设备</a:t>
            </a:r>
            <a:endParaRPr lang="en-US" altLang="zh-CN" sz="2400" dirty="0">
              <a:solidFill>
                <a:schemeClr val="dk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5" name="Shape 70"/>
          <p:cNvSpPr txBox="1"/>
          <p:nvPr/>
        </p:nvSpPr>
        <p:spPr>
          <a:xfrm>
            <a:off x="1894489" y="2022448"/>
            <a:ext cx="914807" cy="4708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altLang="zh-CN" sz="2400" smtClean="0">
                <a:solidFill>
                  <a:schemeClr val="dk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Montserrat" panose="02000505000000020004"/>
                <a:sym typeface="Montserrat" panose="02000505000000020004"/>
              </a:rPr>
              <a:t>ECS</a:t>
            </a:r>
            <a:endParaRPr lang="en-US" altLang="zh-CN" sz="2400" dirty="0">
              <a:solidFill>
                <a:schemeClr val="dk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6" name="Shape 70"/>
          <p:cNvSpPr txBox="1"/>
          <p:nvPr/>
        </p:nvSpPr>
        <p:spPr>
          <a:xfrm>
            <a:off x="3851406" y="4534687"/>
            <a:ext cx="914807" cy="4708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altLang="zh-CN" sz="2400" dirty="0" smtClean="0">
                <a:solidFill>
                  <a:schemeClr val="dk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Montserrat" panose="02000505000000020004"/>
                <a:sym typeface="Montserrat" panose="02000505000000020004"/>
              </a:rPr>
              <a:t>PBR</a:t>
            </a:r>
            <a:endParaRPr lang="en-US" altLang="zh-CN" sz="2400" dirty="0">
              <a:solidFill>
                <a:schemeClr val="dk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7" name="Shape 70"/>
          <p:cNvSpPr txBox="1"/>
          <p:nvPr/>
        </p:nvSpPr>
        <p:spPr>
          <a:xfrm>
            <a:off x="5515003" y="2024376"/>
            <a:ext cx="1048790" cy="4708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altLang="zh-CN" sz="2400" smtClean="0">
                <a:solidFill>
                  <a:schemeClr val="dk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Montserrat" panose="02000505000000020004"/>
                <a:sym typeface="Montserrat" panose="02000505000000020004"/>
              </a:rPr>
              <a:t>Audio</a:t>
            </a:r>
            <a:endParaRPr lang="en-US" altLang="zh-CN" sz="2400" dirty="0">
              <a:solidFill>
                <a:schemeClr val="dk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8" name="Shape 70"/>
          <p:cNvSpPr txBox="1"/>
          <p:nvPr/>
        </p:nvSpPr>
        <p:spPr>
          <a:xfrm>
            <a:off x="7437732" y="4534685"/>
            <a:ext cx="1244395" cy="4708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altLang="zh-CN" sz="2400" smtClean="0">
                <a:solidFill>
                  <a:schemeClr val="dk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Montserrat" panose="02000505000000020004"/>
                <a:sym typeface="Montserrat" panose="02000505000000020004"/>
              </a:rPr>
              <a:t>Physics</a:t>
            </a:r>
            <a:endParaRPr lang="en-US" altLang="zh-CN" sz="2400" dirty="0">
              <a:solidFill>
                <a:schemeClr val="dk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9" name="Shape 70"/>
          <p:cNvSpPr txBox="1"/>
          <p:nvPr/>
        </p:nvSpPr>
        <p:spPr>
          <a:xfrm>
            <a:off x="9104707" y="2022450"/>
            <a:ext cx="1244395" cy="4708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altLang="zh-CN" sz="2400" dirty="0" smtClean="0">
                <a:solidFill>
                  <a:schemeClr val="dk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Montserrat" panose="02000505000000020004"/>
                <a:sym typeface="Montserrat" panose="02000505000000020004"/>
              </a:rPr>
              <a:t>Input</a:t>
            </a:r>
            <a:endParaRPr lang="en-US" altLang="zh-CN" sz="2400" dirty="0">
              <a:solidFill>
                <a:schemeClr val="dk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Montserrat" panose="02000505000000020004"/>
              <a:sym typeface="Montserrat" panose="02000505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735701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/>
      <p:bldP spid="22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3505" y="31776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游戏运行原理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737091" y="1657547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672000" y="5220554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38" y="1225447"/>
            <a:ext cx="10189029" cy="49341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821300" y="3624585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5076" y="284176"/>
            <a:ext cx="3737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Part </a:t>
            </a:r>
            <a:r>
              <a:rPr lang="en-US" altLang="zh-CN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three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82813" y="2027836"/>
            <a:ext cx="3272128" cy="3272128"/>
            <a:chOff x="1269667" y="1823914"/>
            <a:chExt cx="4093043" cy="4093043"/>
          </a:xfrm>
        </p:grpSpPr>
        <p:sp>
          <p:nvSpPr>
            <p:cNvPr id="9" name="椭圆 8"/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183234" y="2959188"/>
            <a:ext cx="7545469" cy="122341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CN" altLang="en-US" sz="7500" b="1" spc="225" dirty="0" smtClean="0">
                <a:solidFill>
                  <a:srgbClr val="292929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实战</a:t>
            </a:r>
            <a:r>
              <a:rPr lang="zh-CN" altLang="en-US" sz="7500" b="1" spc="225" dirty="0" smtClean="0">
                <a:solidFill>
                  <a:srgbClr val="292929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展示</a:t>
            </a:r>
            <a:r>
              <a:rPr lang="en-US" altLang="zh-CN" sz="7500" b="1" spc="225" dirty="0" smtClean="0">
                <a:solidFill>
                  <a:srgbClr val="292929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-</a:t>
            </a:r>
            <a:r>
              <a:rPr lang="zh-CN" altLang="en-US" sz="7500" b="1" spc="225" dirty="0" smtClean="0">
                <a:solidFill>
                  <a:srgbClr val="292929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打砖块</a:t>
            </a:r>
            <a:endParaRPr sz="7500" b="1" spc="225" dirty="0">
              <a:solidFill>
                <a:srgbClr val="292929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37201" y="2959188"/>
            <a:ext cx="1830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03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5370" y="31776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游戏效果图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243" y="1030409"/>
            <a:ext cx="7371209" cy="582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5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3505" y="317764"/>
            <a:ext cx="2704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创建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game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实例</a:t>
            </a:r>
          </a:p>
        </p:txBody>
      </p:sp>
      <p:sp>
        <p:nvSpPr>
          <p:cNvPr id="34" name="矩形: 剪去单角 5"/>
          <p:cNvSpPr/>
          <p:nvPr/>
        </p:nvSpPr>
        <p:spPr>
          <a:xfrm>
            <a:off x="6539071" y="617357"/>
            <a:ext cx="5265244" cy="5568070"/>
          </a:xfrm>
          <a:prstGeom prst="snip1Rect">
            <a:avLst/>
          </a:prstGeom>
          <a:noFill/>
          <a:ln w="381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747" y="716713"/>
            <a:ext cx="4969823" cy="5369358"/>
          </a:xfrm>
          <a:prstGeom prst="rect">
            <a:avLst/>
          </a:prstGeom>
        </p:spPr>
      </p:pic>
      <p:sp>
        <p:nvSpPr>
          <p:cNvPr id="6" name="Rectangle 27"/>
          <p:cNvSpPr/>
          <p:nvPr/>
        </p:nvSpPr>
        <p:spPr>
          <a:xfrm>
            <a:off x="568495" y="1485593"/>
            <a:ext cx="49954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lnSpc>
                <a:spcPct val="12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1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、首先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，我们需要配置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Phaser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并创建我们的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Game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实例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8495" y="2591199"/>
            <a:ext cx="5561090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Type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：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告诉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Phaser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使用什么渲染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器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Parent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：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表示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将要玩我们的游戏的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HTML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元素的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ID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Mode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：告诉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Phaser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如何使用父元素的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空间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autoCenter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：告诉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Phaser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div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如何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在我们的父级中居中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游戏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Scene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：将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场景视为游戏中的各种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状态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Physics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：告诉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Phaser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要使用哪个物理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引擎（</a:t>
            </a:r>
            <a:r>
              <a:rPr lang="it-IT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Arcade</a:t>
            </a:r>
            <a:r>
              <a:rPr lang="zh-CN" altLang="it-IT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，</a:t>
            </a:r>
            <a:r>
              <a:rPr lang="it-IT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Impact</a:t>
            </a:r>
            <a:r>
              <a:rPr lang="zh-CN" altLang="it-IT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和</a:t>
            </a:r>
            <a:r>
              <a:rPr lang="it-IT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Matter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）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ldLvl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3505" y="31776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加载资产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34" name="矩形: 剪去单角 5"/>
          <p:cNvSpPr/>
          <p:nvPr/>
        </p:nvSpPr>
        <p:spPr>
          <a:xfrm>
            <a:off x="6539071" y="617357"/>
            <a:ext cx="5265244" cy="5568070"/>
          </a:xfrm>
          <a:prstGeom prst="snip1Rect">
            <a:avLst/>
          </a:prstGeom>
          <a:noFill/>
          <a:ln w="381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27"/>
          <p:cNvSpPr/>
          <p:nvPr/>
        </p:nvSpPr>
        <p:spPr>
          <a:xfrm>
            <a:off x="465221" y="2220111"/>
            <a:ext cx="587561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2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、在游戏开始之前预加载所有资产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Segoe UI" panose="020B0502040204020203" pitchFamily="34" charset="0"/>
            </a:endParaRPr>
          </a:p>
          <a:p>
            <a:pPr defTabSz="182880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3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、添加球和播放器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 </a:t>
            </a:r>
            <a:r>
              <a:rPr lang="en-US" altLang="zh-CN" sz="2000" dirty="0" err="1" smtClean="0"/>
              <a:t>this.physics.add.sprite</a:t>
            </a:r>
            <a:r>
              <a:rPr lang="en-US" altLang="zh-CN" sz="2000" dirty="0" smtClean="0"/>
              <a:t>()</a:t>
            </a:r>
            <a:r>
              <a:rPr lang="zh-CN" altLang="en-US" sz="2000" dirty="0" smtClean="0"/>
              <a:t>（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sprite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会封装图像以及其位置，速度，物理属性和其他属性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）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Segoe UI" panose="020B0502040204020203" pitchFamily="34" charset="0"/>
            </a:endParaRPr>
          </a:p>
          <a:p>
            <a:pPr defTabSz="182880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4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、添加精灵组（砖块）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 </a:t>
            </a:r>
            <a:r>
              <a:rPr lang="en-US" altLang="zh-CN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this.physics.add.group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()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Segoe UI" panose="020B0502040204020203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071" y="1485593"/>
            <a:ext cx="5187087" cy="395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41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3505" y="317764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游戏胜利与结束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34" name="矩形: 剪去单角 5"/>
          <p:cNvSpPr/>
          <p:nvPr/>
        </p:nvSpPr>
        <p:spPr>
          <a:xfrm>
            <a:off x="6539071" y="617357"/>
            <a:ext cx="5265244" cy="5568070"/>
          </a:xfrm>
          <a:prstGeom prst="snip1Rect">
            <a:avLst/>
          </a:prstGeom>
          <a:noFill/>
          <a:ln w="381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27"/>
          <p:cNvSpPr/>
          <p:nvPr/>
        </p:nvSpPr>
        <p:spPr>
          <a:xfrm>
            <a:off x="465221" y="1970230"/>
            <a:ext cx="575735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5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、游戏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结束：球位于屏幕下方，则球的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Y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坐标大于游戏世界的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高度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Segoe UI" panose="020B0502040204020203" pitchFamily="34" charset="0"/>
            </a:endParaRPr>
          </a:p>
          <a:p>
            <a:pPr defTabSz="1828800">
              <a:lnSpc>
                <a:spcPct val="150000"/>
              </a:lnSpc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Segoe UI" panose="020B0502040204020203" pitchFamily="34" charset="0"/>
            </a:endParaRPr>
          </a:p>
          <a:p>
            <a:pPr defTabSz="182880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6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、游戏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胜利：精灵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组（砖块）可以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计算其中包含的活动精灵的数量。如果每个积木精灵组中都没有活动的积木，即</a:t>
            </a:r>
            <a:r>
              <a:rPr lang="zh-CN" altLang="en-US" sz="2000" dirty="0">
                <a:solidFill>
                  <a:srgbClr val="FF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活动积木有</a:t>
            </a:r>
            <a:r>
              <a:rPr lang="en-US" altLang="zh-CN" sz="2000" dirty="0">
                <a:solidFill>
                  <a:srgbClr val="FF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0</a:t>
            </a:r>
            <a:r>
              <a:rPr lang="zh-CN" altLang="en-US" sz="2000" dirty="0">
                <a:solidFill>
                  <a:srgbClr val="FF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个，则玩家赢得了游戏</a:t>
            </a:r>
            <a:endParaRPr lang="en-US" altLang="zh-CN" sz="2000" dirty="0">
              <a:solidFill>
                <a:srgbClr val="FF000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99799" y="1277733"/>
            <a:ext cx="434378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function update() </a:t>
            </a:r>
            <a:r>
              <a:rPr lang="en-US" altLang="zh-CN" sz="2000" dirty="0" smtClean="0"/>
              <a:t>{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   </a:t>
            </a:r>
            <a:r>
              <a:rPr lang="en-US" altLang="zh-CN" sz="2000" dirty="0" smtClean="0"/>
              <a:t>if (</a:t>
            </a:r>
            <a:r>
              <a:rPr lang="en-US" altLang="zh-CN" sz="2000" dirty="0" err="1" smtClean="0"/>
              <a:t>isGameOver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this.physics.world</a:t>
            </a:r>
            <a:r>
              <a:rPr lang="en-US" altLang="zh-CN" sz="2000" dirty="0" smtClean="0"/>
              <a:t>)) {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 </a:t>
            </a:r>
            <a:r>
              <a:rPr lang="zh-CN" altLang="en-US" sz="2000" dirty="0" smtClean="0"/>
              <a:t>      </a:t>
            </a:r>
            <a:r>
              <a:rPr lang="en-US" altLang="zh-CN" sz="2000" dirty="0" smtClean="0"/>
              <a:t>// </a:t>
            </a:r>
            <a:r>
              <a:rPr lang="zh-CN" altLang="en-US" sz="2000" dirty="0" smtClean="0"/>
              <a:t>游戏结束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</a:t>
            </a:r>
            <a:r>
              <a:rPr lang="zh-CN" altLang="en-US" sz="2000" dirty="0" smtClean="0"/>
              <a:t>  </a:t>
            </a:r>
            <a:r>
              <a:rPr lang="en-US" altLang="zh-CN" sz="2000" dirty="0" smtClean="0"/>
              <a:t>} </a:t>
            </a:r>
            <a:r>
              <a:rPr lang="en-US" altLang="zh-CN" sz="2000" dirty="0"/>
              <a:t>else if (</a:t>
            </a:r>
            <a:r>
              <a:rPr lang="en-US" altLang="zh-CN" sz="2000" dirty="0" err="1"/>
              <a:t>isWon</a:t>
            </a:r>
            <a:r>
              <a:rPr lang="en-US" altLang="zh-CN" sz="2000" dirty="0"/>
              <a:t>()) { 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       </a:t>
            </a:r>
            <a:r>
              <a:rPr lang="en-US" altLang="zh-CN" sz="2000" dirty="0" smtClean="0"/>
              <a:t>// </a:t>
            </a:r>
            <a:r>
              <a:rPr lang="zh-CN" altLang="en-US" sz="2000" dirty="0" smtClean="0"/>
              <a:t>游戏胜利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   </a:t>
            </a:r>
            <a:r>
              <a:rPr lang="en-US" altLang="zh-CN" sz="2000" dirty="0" smtClean="0"/>
              <a:t>} </a:t>
            </a:r>
            <a:r>
              <a:rPr lang="en-US" altLang="zh-CN" sz="2000" dirty="0"/>
              <a:t>else { 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      </a:t>
            </a:r>
            <a:r>
              <a:rPr lang="en-US" altLang="zh-CN" sz="2000" dirty="0" smtClean="0"/>
              <a:t>//</a:t>
            </a:r>
            <a:r>
              <a:rPr lang="zh-CN" altLang="en-US" sz="2000" dirty="0" smtClean="0"/>
              <a:t> 常规游戏逻辑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 </a:t>
            </a:r>
            <a:r>
              <a:rPr lang="zh-CN" altLang="en-US" sz="2000" dirty="0" smtClean="0"/>
              <a:t>  </a:t>
            </a:r>
            <a:r>
              <a:rPr lang="en-US" altLang="zh-CN" sz="2000" dirty="0" smtClean="0"/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}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176193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3505" y="317764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使用键盘输入移动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播放器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34" name="矩形: 剪去单角 5"/>
          <p:cNvSpPr/>
          <p:nvPr/>
        </p:nvSpPr>
        <p:spPr>
          <a:xfrm>
            <a:off x="5692226" y="884421"/>
            <a:ext cx="6209963" cy="5540850"/>
          </a:xfrm>
          <a:prstGeom prst="snip1Rect">
            <a:avLst/>
          </a:prstGeom>
          <a:noFill/>
          <a:ln w="381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27"/>
          <p:cNvSpPr/>
          <p:nvPr/>
        </p:nvSpPr>
        <p:spPr>
          <a:xfrm>
            <a:off x="658279" y="2244654"/>
            <a:ext cx="44728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7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、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Phaser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中的光标键可跟踪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6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个键盘键的用法：上，右，下，左，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Shift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和空格键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Segoe UI" panose="020B0502040204020203" pitchFamily="34" charset="0"/>
            </a:endParaRPr>
          </a:p>
          <a:p>
            <a:pPr defTabSz="1828800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8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、针对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cursors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对象的状态做出反应以更新播放器的位置</a:t>
            </a:r>
            <a:endParaRPr lang="en-US" altLang="zh-CN" sz="2000" dirty="0">
              <a:solidFill>
                <a:srgbClr val="FF000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Segoe UI" panose="020B05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329" y="2835420"/>
            <a:ext cx="4701753" cy="31870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967" y="1705507"/>
            <a:ext cx="5598478" cy="72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855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3505" y="31776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等待开始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34" name="矩形: 剪去单角 5"/>
          <p:cNvSpPr/>
          <p:nvPr/>
        </p:nvSpPr>
        <p:spPr>
          <a:xfrm>
            <a:off x="6517058" y="719526"/>
            <a:ext cx="5160279" cy="5536631"/>
          </a:xfrm>
          <a:prstGeom prst="snip1Rect">
            <a:avLst/>
          </a:prstGeom>
          <a:noFill/>
          <a:ln w="381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27"/>
          <p:cNvSpPr/>
          <p:nvPr/>
        </p:nvSpPr>
        <p:spPr>
          <a:xfrm>
            <a:off x="749418" y="2334595"/>
            <a:ext cx="44728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9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、玩家按下空格键后，让我们向上移动球。如果用户向左或向右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移动播放器，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则球也将被移动，因此它始终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位于播放器的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中心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。</a:t>
            </a:r>
            <a:endParaRPr lang="en-US" altLang="zh-CN" sz="2000" dirty="0">
              <a:solidFill>
                <a:srgbClr val="FF000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Segoe UI" panose="020B0502040204020203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347" y="1805091"/>
            <a:ext cx="47117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3505" y="31776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碰撞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34" name="矩形: 剪去单角 5"/>
          <p:cNvSpPr/>
          <p:nvPr/>
        </p:nvSpPr>
        <p:spPr>
          <a:xfrm>
            <a:off x="4997388" y="727709"/>
            <a:ext cx="6790544" cy="5536631"/>
          </a:xfrm>
          <a:prstGeom prst="snip1Rect">
            <a:avLst/>
          </a:prstGeom>
          <a:noFill/>
          <a:ln w="381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27"/>
          <p:cNvSpPr/>
          <p:nvPr/>
        </p:nvSpPr>
        <p:spPr>
          <a:xfrm>
            <a:off x="752218" y="2000554"/>
            <a:ext cx="392985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10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、发生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问题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：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Segoe UI" panose="020B0502040204020203" pitchFamily="34" charset="0"/>
            </a:endParaRPr>
          </a:p>
          <a:p>
            <a:pPr marL="342900" indent="-342900" defTabSz="18288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球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在砖块后面渲染</a:t>
            </a:r>
          </a:p>
          <a:p>
            <a:pPr marL="342900" indent="-342900" defTabSz="18288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玩家可以离开屏幕的边界</a:t>
            </a:r>
          </a:p>
          <a:p>
            <a:pPr marL="342900" indent="-342900" defTabSz="18288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球可以离开屏幕的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边界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Segoe UI" panose="020B0502040204020203" pitchFamily="34" charset="0"/>
            </a:endParaRPr>
          </a:p>
          <a:p>
            <a:pPr defTabSz="1828800">
              <a:lnSpc>
                <a:spcPct val="150000"/>
              </a:lnSpc>
            </a:pP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Segoe UI" panose="020B0502040204020203" pitchFamily="34" charset="0"/>
            </a:endParaRPr>
          </a:p>
          <a:p>
            <a:pPr defTabSz="182880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11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、设置上下弹跳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Segoe UI" panose="020B0502040204020203" pitchFamily="34" charset="0"/>
            </a:endParaRPr>
          </a:p>
          <a:p>
            <a:pPr defTabSz="182880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12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、禁用与游戏世界底部的碰撞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Segoe UI" panose="020B05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264" y="1479854"/>
            <a:ext cx="4546600" cy="1041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060" y="2861025"/>
            <a:ext cx="3759200" cy="127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237" y="4687550"/>
            <a:ext cx="6210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467889" y="2361689"/>
            <a:ext cx="2221834" cy="222183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201419" y="4613027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301199" y="1830549"/>
            <a:ext cx="3284115" cy="328411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51387" y="2935814"/>
            <a:ext cx="3676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目录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content</a:t>
            </a:r>
            <a:endParaRPr lang="en-US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557039" y="2003184"/>
            <a:ext cx="3420745" cy="646332"/>
            <a:chOff x="7220041" y="2128610"/>
            <a:chExt cx="3420745" cy="646332"/>
          </a:xfrm>
        </p:grpSpPr>
        <p:sp>
          <p:nvSpPr>
            <p:cNvPr id="8" name="文本框 7"/>
            <p:cNvSpPr txBox="1"/>
            <p:nvPr/>
          </p:nvSpPr>
          <p:spPr>
            <a:xfrm>
              <a:off x="8013156" y="2128610"/>
              <a:ext cx="26276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H5</a:t>
              </a:r>
              <a:r>
                <a:rPr lang="zh-CN" altLang="en-US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游戏引擎</a:t>
              </a:r>
              <a:endPara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220041" y="2128611"/>
              <a:ext cx="417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1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557038" y="3185413"/>
            <a:ext cx="3986211" cy="1200329"/>
            <a:chOff x="7220041" y="3006965"/>
            <a:chExt cx="3280292" cy="1200329"/>
          </a:xfrm>
        </p:grpSpPr>
        <p:sp>
          <p:nvSpPr>
            <p:cNvPr id="12" name="文本框 11"/>
            <p:cNvSpPr txBox="1"/>
            <p:nvPr/>
          </p:nvSpPr>
          <p:spPr>
            <a:xfrm>
              <a:off x="7872703" y="3006965"/>
              <a:ext cx="26276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游戏如何运行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220041" y="3006965"/>
              <a:ext cx="417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2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557039" y="4275309"/>
            <a:ext cx="3420745" cy="675435"/>
            <a:chOff x="7220041" y="3801307"/>
            <a:chExt cx="3420745" cy="675435"/>
          </a:xfrm>
        </p:grpSpPr>
        <p:sp>
          <p:nvSpPr>
            <p:cNvPr id="20" name="文本框 19"/>
            <p:cNvSpPr txBox="1"/>
            <p:nvPr/>
          </p:nvSpPr>
          <p:spPr>
            <a:xfrm>
              <a:off x="8013156" y="3801307"/>
              <a:ext cx="26276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实战展示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20041" y="3830411"/>
              <a:ext cx="417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3</a:t>
              </a:r>
            </a:p>
          </p:txBody>
        </p:sp>
      </p:grpSp>
      <p:sp>
        <p:nvSpPr>
          <p:cNvPr id="23" name="矩形 22"/>
          <p:cNvSpPr/>
          <p:nvPr/>
        </p:nvSpPr>
        <p:spPr>
          <a:xfrm flipH="1">
            <a:off x="11340853" y="5152295"/>
            <a:ext cx="353943" cy="1841541"/>
          </a:xfrm>
          <a:prstGeom prst="rect">
            <a:avLst/>
          </a:prstGeom>
        </p:spPr>
        <p:txBody>
          <a:bodyPr vert="eaVert"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1400" spc="225" dirty="0">
                <a:solidFill>
                  <a:srgbClr val="292929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CONTENT</a:t>
            </a:r>
            <a:endParaRPr sz="1400" spc="225" dirty="0">
              <a:solidFill>
                <a:srgbClr val="292929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 flipH="1">
            <a:off x="11469292" y="6256421"/>
            <a:ext cx="97066" cy="6015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23" grpId="0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3505" y="31776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撞砖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6" name="Rectangle 27"/>
          <p:cNvSpPr/>
          <p:nvPr/>
        </p:nvSpPr>
        <p:spPr>
          <a:xfrm>
            <a:off x="658279" y="1445918"/>
            <a:ext cx="29203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13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、球与砖块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之间的碰撞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Segoe UI" panose="020B0502040204020203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430" y="956737"/>
            <a:ext cx="7937500" cy="1333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403" y="2757982"/>
            <a:ext cx="4216400" cy="3530600"/>
          </a:xfrm>
          <a:prstGeom prst="rect">
            <a:avLst/>
          </a:prstGeom>
        </p:spPr>
      </p:pic>
      <p:sp>
        <p:nvSpPr>
          <p:cNvPr id="11" name="Rectangle 27"/>
          <p:cNvSpPr/>
          <p:nvPr/>
        </p:nvSpPr>
        <p:spPr>
          <a:xfrm>
            <a:off x="658279" y="3104288"/>
            <a:ext cx="49180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14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、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hitBrick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()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函数接受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collider()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方法中使用的前两个参数，例如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ball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和</a:t>
            </a:r>
            <a:r>
              <a:rPr lang="en-US" altLang="zh-CN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blueBricks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。该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disableBody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(true, true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)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调用会告诉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Phaser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，使砖失去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活性，并从屏幕隐藏它。如果球的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X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速度为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0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，球会直接回到桨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上，所以需要将随机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数的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值为球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赋予速度。</a:t>
            </a:r>
          </a:p>
        </p:txBody>
      </p:sp>
    </p:spTree>
    <p:extLst>
      <p:ext uri="{BB962C8B-B14F-4D97-AF65-F5344CB8AC3E}">
        <p14:creationId xmlns:p14="http://schemas.microsoft.com/office/powerpoint/2010/main" val="1535054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3505" y="317764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球跟移动播放器碰撞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6" name="Rectangle 27"/>
          <p:cNvSpPr/>
          <p:nvPr/>
        </p:nvSpPr>
        <p:spPr>
          <a:xfrm>
            <a:off x="658279" y="1545246"/>
            <a:ext cx="29203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15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、增加球与移动播放器的碰撞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11" name="Rectangle 27"/>
          <p:cNvSpPr/>
          <p:nvPr/>
        </p:nvSpPr>
        <p:spPr>
          <a:xfrm>
            <a:off x="653348" y="2964359"/>
            <a:ext cx="455829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16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、碰撞函数：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Segoe UI" panose="020B0502040204020203" pitchFamily="34" charset="0"/>
            </a:endParaRPr>
          </a:p>
          <a:p>
            <a:pPr marL="342900" indent="-342900" defTabSz="18288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球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应该移动得更快一些，以逐渐增加比赛难度</a:t>
            </a:r>
          </a:p>
          <a:p>
            <a:pPr marL="342900" indent="-342900" defTabSz="18288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球的水平方向取决于击中球员的哪一侧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-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如果球击中球员的左侧，那么它应该向左走，如果球击中球员的右侧，那么它应该向右走。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303" y="1545246"/>
            <a:ext cx="7340600" cy="698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019" y="2886453"/>
            <a:ext cx="65405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3505" y="31776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添加文字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6" name="Rectangle 27"/>
          <p:cNvSpPr/>
          <p:nvPr/>
        </p:nvSpPr>
        <p:spPr>
          <a:xfrm>
            <a:off x="658279" y="1383243"/>
            <a:ext cx="475317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17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、开始游戏文字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Segoe UI" panose="020B0502040204020203" pitchFamily="34" charset="0"/>
            </a:endParaRPr>
          </a:p>
          <a:p>
            <a:pPr defTabSz="1828800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该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text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方法的前两个参数是文本框的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X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Y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坐标。我们使用游戏场景的宽度和高度来确定其放置位置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-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居中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。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Segoe UI" panose="020B0502040204020203" pitchFamily="34" charset="0"/>
            </a:endParaRPr>
          </a:p>
          <a:p>
            <a:pPr defTabSz="1828800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第三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个参数是要显示的文本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。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Segoe UI" panose="020B0502040204020203" pitchFamily="34" charset="0"/>
            </a:endParaRPr>
          </a:p>
          <a:p>
            <a:pPr defTabSz="1828800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第四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个参数是包含字体相关数据的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JS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对象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。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Segoe UI" panose="020B0502040204020203" pitchFamily="34" charset="0"/>
            </a:endParaRPr>
          </a:p>
          <a:p>
            <a:pPr defTabSz="1828800">
              <a:lnSpc>
                <a:spcPct val="150000"/>
              </a:lnSpc>
            </a:pP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Segoe UI" panose="020B0502040204020203" pitchFamily="34" charset="0"/>
            </a:endParaRPr>
          </a:p>
          <a:p>
            <a:pPr defTabSz="182880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18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、输掉游戏文字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Segoe UI" panose="020B0502040204020203" pitchFamily="34" charset="0"/>
            </a:endParaRPr>
          </a:p>
          <a:p>
            <a:pPr defTabSz="1828800">
              <a:lnSpc>
                <a:spcPct val="150000"/>
              </a:lnSpc>
            </a:pP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Segoe UI" panose="020B0502040204020203" pitchFamily="34" charset="0"/>
            </a:endParaRPr>
          </a:p>
          <a:p>
            <a:pPr defTabSz="182880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19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、赢得游戏文字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Segoe UI" panose="020B0502040204020203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249" y="1101361"/>
            <a:ext cx="53721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1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3505" y="276066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游戏巨制完成！！！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-2288847" y="3637607"/>
            <a:ext cx="4801310" cy="480131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459936" y="803211"/>
            <a:ext cx="3272128" cy="3272128"/>
            <a:chOff x="1269667" y="1823914"/>
            <a:chExt cx="4093043" cy="4093043"/>
          </a:xfrm>
        </p:grpSpPr>
        <p:sp>
          <p:nvSpPr>
            <p:cNvPr id="8" name="椭圆 7"/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</p:grpSp>
      <p:sp>
        <p:nvSpPr>
          <p:cNvPr id="13" name="圆: 空心 12"/>
          <p:cNvSpPr/>
          <p:nvPr/>
        </p:nvSpPr>
        <p:spPr>
          <a:xfrm flipH="1">
            <a:off x="1608783" y="2751681"/>
            <a:ext cx="903680" cy="882228"/>
          </a:xfrm>
          <a:prstGeom prst="donut">
            <a:avLst>
              <a:gd name="adj" fmla="val 24636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4" name="圆: 空心 13"/>
          <p:cNvSpPr/>
          <p:nvPr/>
        </p:nvSpPr>
        <p:spPr>
          <a:xfrm flipH="1">
            <a:off x="1813735" y="5623106"/>
            <a:ext cx="538223" cy="525446"/>
          </a:xfrm>
          <a:prstGeom prst="donut">
            <a:avLst>
              <a:gd name="adj" fmla="val 24636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708" y="959259"/>
            <a:ext cx="7288712" cy="58309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矩形 1"/>
          <p:cNvSpPr/>
          <p:nvPr/>
        </p:nvSpPr>
        <p:spPr>
          <a:xfrm>
            <a:off x="9893508" y="6295869"/>
            <a:ext cx="1482912" cy="494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0664" y="32135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资料借鉴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-2288847" y="3637607"/>
            <a:ext cx="4801310" cy="480131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459936" y="803211"/>
            <a:ext cx="3272128" cy="3272128"/>
            <a:chOff x="1269667" y="1823914"/>
            <a:chExt cx="4093043" cy="4093043"/>
          </a:xfrm>
        </p:grpSpPr>
        <p:sp>
          <p:nvSpPr>
            <p:cNvPr id="8" name="椭圆 7"/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</p:grpSp>
      <p:sp>
        <p:nvSpPr>
          <p:cNvPr id="13" name="圆: 空心 12"/>
          <p:cNvSpPr/>
          <p:nvPr/>
        </p:nvSpPr>
        <p:spPr>
          <a:xfrm flipH="1">
            <a:off x="1608783" y="2751681"/>
            <a:ext cx="903680" cy="882228"/>
          </a:xfrm>
          <a:prstGeom prst="donut">
            <a:avLst>
              <a:gd name="adj" fmla="val 24636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4" name="圆: 空心 13"/>
          <p:cNvSpPr/>
          <p:nvPr/>
        </p:nvSpPr>
        <p:spPr>
          <a:xfrm flipH="1">
            <a:off x="1813735" y="5623106"/>
            <a:ext cx="538223" cy="525446"/>
          </a:xfrm>
          <a:prstGeom prst="donut">
            <a:avLst>
              <a:gd name="adj" fmla="val 24636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2" name="Rectangle 27"/>
          <p:cNvSpPr/>
          <p:nvPr/>
        </p:nvSpPr>
        <p:spPr>
          <a:xfrm>
            <a:off x="1190949" y="1970572"/>
            <a:ext cx="10141681" cy="1842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lnSpc>
                <a:spcPct val="20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1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  <a:hlinkClick r:id="rId3"/>
              </a:rPr>
              <a:t>https://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  <a:hlinkClick r:id="rId3"/>
              </a:rPr>
              <a:t>www.zhihu.com/question/20079322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  比较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成熟的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HTML5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游戏引擎</a:t>
            </a:r>
          </a:p>
          <a:p>
            <a:pPr defTabSz="1828800">
              <a:lnSpc>
                <a:spcPct val="20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2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  <a:hlinkClick r:id="rId4"/>
              </a:rPr>
              <a:t>https://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  <a:hlinkClick r:id="rId4"/>
              </a:rPr>
              <a:t>gitbook.cn/books/5b6505681a1f080e1c5943ad/index.html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  前端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游戏框架哪个好</a:t>
            </a:r>
          </a:p>
          <a:p>
            <a:pPr defTabSz="1828800">
              <a:lnSpc>
                <a:spcPct val="20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3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  <a:hlinkClick r:id="rId5"/>
              </a:rPr>
              <a:t>https://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  <a:hlinkClick r:id="rId5"/>
              </a:rPr>
              <a:t>juejin.cn/post/6911235412145111054#heading-19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Segoe UI" panose="020B0502040204020203" pitchFamily="34" charset="0"/>
              </a:rPr>
              <a:t> 打砖块游戏</a:t>
            </a:r>
          </a:p>
        </p:txBody>
      </p:sp>
    </p:spTree>
    <p:extLst>
      <p:ext uri="{BB962C8B-B14F-4D97-AF65-F5344CB8AC3E}">
        <p14:creationId xmlns:p14="http://schemas.microsoft.com/office/powerpoint/2010/main" val="117090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006189" y="2318083"/>
            <a:ext cx="2221834" cy="222183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228795" y="3200400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744906" y="1382479"/>
            <a:ext cx="4093043" cy="409304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956935" y="3533827"/>
            <a:ext cx="224588" cy="224588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06189" y="2792067"/>
            <a:ext cx="7557178" cy="122341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CN" altLang="en-US" sz="7500" b="1" spc="225" dirty="0" smtClean="0">
                <a:solidFill>
                  <a:srgbClr val="292929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感谢</a:t>
            </a:r>
            <a:r>
              <a:rPr lang="zh-CN" altLang="en-US" sz="7500" b="1" spc="225" smtClean="0">
                <a:solidFill>
                  <a:srgbClr val="292929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各位大佬～</a:t>
            </a:r>
            <a:endParaRPr lang="en-US" altLang="zh-CN" sz="7500" b="1" spc="225" dirty="0" smtClean="0">
              <a:solidFill>
                <a:srgbClr val="292929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89377" y="4015479"/>
            <a:ext cx="2783148" cy="5616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dist">
              <a:defRPr/>
            </a:pPr>
            <a:r>
              <a:rPr lang="en-US" altLang="zh-CN" sz="3200" spc="225" dirty="0">
                <a:solidFill>
                  <a:srgbClr val="292929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Thanks </a:t>
            </a:r>
            <a:endParaRPr sz="3200" spc="225" dirty="0">
              <a:solidFill>
                <a:srgbClr val="292929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 flipH="1">
            <a:off x="11311281" y="810323"/>
            <a:ext cx="415498" cy="1841541"/>
          </a:xfrm>
          <a:prstGeom prst="rect">
            <a:avLst/>
          </a:prstGeom>
        </p:spPr>
        <p:txBody>
          <a:bodyPr vert="eaVert"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pc="225" dirty="0" smtClean="0">
                <a:solidFill>
                  <a:srgbClr val="292929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H5</a:t>
            </a:r>
            <a:r>
              <a:rPr lang="en-US" altLang="zh-CN" spc="225" dirty="0">
                <a:solidFill>
                  <a:srgbClr val="292929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 </a:t>
            </a:r>
            <a:r>
              <a:rPr lang="en-US" altLang="zh-CN" spc="225" dirty="0" smtClean="0">
                <a:solidFill>
                  <a:srgbClr val="292929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Game</a:t>
            </a:r>
          </a:p>
        </p:txBody>
      </p:sp>
      <p:sp>
        <p:nvSpPr>
          <p:cNvPr id="15" name="矩形 14"/>
          <p:cNvSpPr/>
          <p:nvPr/>
        </p:nvSpPr>
        <p:spPr>
          <a:xfrm flipH="1">
            <a:off x="11342435" y="5016459"/>
            <a:ext cx="353943" cy="1841541"/>
          </a:xfrm>
          <a:prstGeom prst="rect">
            <a:avLst/>
          </a:prstGeom>
        </p:spPr>
        <p:txBody>
          <a:bodyPr vert="eaVert"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1400" spc="225" dirty="0">
                <a:solidFill>
                  <a:srgbClr val="292929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H5 Game</a:t>
            </a:r>
          </a:p>
        </p:txBody>
      </p:sp>
      <p:sp>
        <p:nvSpPr>
          <p:cNvPr id="16" name="矩形 15"/>
          <p:cNvSpPr/>
          <p:nvPr/>
        </p:nvSpPr>
        <p:spPr>
          <a:xfrm flipH="1">
            <a:off x="11469292" y="6256421"/>
            <a:ext cx="97066" cy="6015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/>
      <p:bldP spid="13" grpId="0"/>
      <p:bldP spid="14" grpId="0"/>
      <p:bldP spid="15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821300" y="3624585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05261" y="284176"/>
            <a:ext cx="3549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Part one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82813" y="2027836"/>
            <a:ext cx="3272128" cy="3272128"/>
            <a:chOff x="1269667" y="1823914"/>
            <a:chExt cx="4093043" cy="4093043"/>
          </a:xfrm>
        </p:grpSpPr>
        <p:sp>
          <p:nvSpPr>
            <p:cNvPr id="9" name="椭圆 8"/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646531" y="2959188"/>
            <a:ext cx="6195640" cy="122341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7500" b="1" spc="225" dirty="0" smtClean="0">
                <a:solidFill>
                  <a:srgbClr val="292929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H5</a:t>
            </a:r>
            <a:r>
              <a:rPr lang="zh-CN" altLang="en-US" sz="7500" b="1" spc="225" dirty="0" smtClean="0">
                <a:solidFill>
                  <a:srgbClr val="292929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游戏引擎</a:t>
            </a:r>
            <a:endParaRPr sz="7500" b="1" spc="225" dirty="0">
              <a:solidFill>
                <a:srgbClr val="292929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37201" y="2959188"/>
            <a:ext cx="1830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01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9045" y="317764"/>
            <a:ext cx="4379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主要支持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2D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的游戏引擎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flipH="1">
            <a:off x="762133" y="3878318"/>
            <a:ext cx="2356775" cy="2356775"/>
            <a:chOff x="1269667" y="1823914"/>
            <a:chExt cx="4093043" cy="4093043"/>
          </a:xfrm>
        </p:grpSpPr>
        <p:sp>
          <p:nvSpPr>
            <p:cNvPr id="8" name="椭圆 7"/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28051" y="2967179"/>
            <a:ext cx="223438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lvl="0" algn="l">
              <a:defRPr/>
            </a:pPr>
            <a:r>
              <a:rPr lang="en-US" altLang="zh-CN" sz="2200" b="0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2</a:t>
            </a:r>
            <a:r>
              <a:rPr lang="zh-CN" altLang="en-US" sz="2200" b="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 </a:t>
            </a:r>
            <a:r>
              <a:rPr lang="zh-CN" altLang="en-US" sz="2200" b="0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、</a:t>
            </a:r>
            <a:r>
              <a:rPr lang="en-US" altLang="zh-CN" sz="2200" b="0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hlinkClick r:id="rId3"/>
              </a:rPr>
              <a:t>Hilo</a:t>
            </a:r>
            <a:endParaRPr lang="zh-CN" altLang="en-US" sz="2200" b="0" cap="none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3" name="TextBox 34"/>
          <p:cNvSpPr txBox="1"/>
          <p:nvPr/>
        </p:nvSpPr>
        <p:spPr>
          <a:xfrm>
            <a:off x="884528" y="3403516"/>
            <a:ext cx="10652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dirty="0"/>
              <a:t>Hilo </a:t>
            </a:r>
            <a:r>
              <a:rPr lang="zh-CN" altLang="en-US" sz="1600" dirty="0"/>
              <a:t>是</a:t>
            </a:r>
            <a:r>
              <a:rPr lang="zh-CN" altLang="en-US" sz="1600" dirty="0">
                <a:solidFill>
                  <a:srgbClr val="FF0000"/>
                </a:solidFill>
              </a:rPr>
              <a:t>阿里团队</a:t>
            </a:r>
            <a:r>
              <a:rPr lang="zh-CN" altLang="en-US" sz="1600" dirty="0"/>
              <a:t>推出的一个开源项目，支持模块化开发，同时提供了多种模块范式的包装版本和跨终端解决方案，适合用来开发营销小游戏。其体积也是比较轻量的，只有</a:t>
            </a:r>
            <a:r>
              <a:rPr lang="en-US" altLang="zh-CN" sz="1600" dirty="0"/>
              <a:t>70kb</a:t>
            </a:r>
            <a:r>
              <a:rPr lang="zh-CN" altLang="en-US" sz="1600" dirty="0"/>
              <a:t>左右。</a:t>
            </a:r>
            <a:r>
              <a:rPr lang="en-US" altLang="zh-CN" sz="1600" dirty="0"/>
              <a:t>Hilo </a:t>
            </a:r>
            <a:r>
              <a:rPr lang="zh-CN" altLang="en-US" sz="1600" dirty="0"/>
              <a:t>支持 </a:t>
            </a:r>
            <a:r>
              <a:rPr lang="en-US" altLang="zh-CN" sz="1600" dirty="0">
                <a:solidFill>
                  <a:srgbClr val="FF0000"/>
                </a:solidFill>
              </a:rPr>
              <a:t>DOM </a:t>
            </a:r>
            <a:r>
              <a:rPr lang="zh-CN" altLang="en-US" sz="1600" dirty="0">
                <a:solidFill>
                  <a:srgbClr val="FF0000"/>
                </a:solidFill>
              </a:rPr>
              <a:t>渲染，</a:t>
            </a:r>
            <a:r>
              <a:rPr lang="en-US" altLang="zh-CN" sz="1600" dirty="0">
                <a:solidFill>
                  <a:srgbClr val="FF0000"/>
                </a:solidFill>
              </a:rPr>
              <a:t>Canvas </a:t>
            </a:r>
            <a:r>
              <a:rPr lang="zh-CN" altLang="en-US" sz="1600" dirty="0">
                <a:solidFill>
                  <a:srgbClr val="FF0000"/>
                </a:solidFill>
              </a:rPr>
              <a:t>渲染和 </a:t>
            </a:r>
            <a:r>
              <a:rPr lang="en-US" altLang="zh-CN" sz="1600" dirty="0" err="1">
                <a:solidFill>
                  <a:srgbClr val="FF0000"/>
                </a:solidFill>
              </a:rPr>
              <a:t>WebGL</a:t>
            </a:r>
            <a:r>
              <a:rPr lang="en-US" altLang="zh-CN" sz="1600" dirty="0">
                <a:solidFill>
                  <a:srgbClr val="FF0000"/>
                </a:solidFill>
              </a:rPr>
              <a:t> </a:t>
            </a:r>
            <a:r>
              <a:rPr lang="zh-CN" altLang="en-US" sz="1600" dirty="0">
                <a:solidFill>
                  <a:srgbClr val="FF0000"/>
                </a:solidFill>
              </a:rPr>
              <a:t>渲染</a:t>
            </a:r>
            <a:r>
              <a:rPr lang="zh-CN" altLang="en-US" sz="1600" dirty="0"/>
              <a:t>，同时集成了 </a:t>
            </a:r>
            <a:r>
              <a:rPr lang="en-US" altLang="zh-CN" sz="1600" dirty="0"/>
              <a:t>Hilo Audio</a:t>
            </a:r>
            <a:r>
              <a:rPr lang="zh-CN" altLang="en-US" sz="1600" dirty="0"/>
              <a:t>， </a:t>
            </a:r>
            <a:r>
              <a:rPr lang="en-US" altLang="zh-CN" sz="1600" dirty="0"/>
              <a:t>Hilo Preload</a:t>
            </a:r>
            <a:r>
              <a:rPr lang="zh-CN" altLang="en-US" sz="1600" dirty="0"/>
              <a:t>。其后推出的 </a:t>
            </a:r>
            <a:r>
              <a:rPr lang="en-US" altLang="zh-CN" sz="1600" dirty="0"/>
              <a:t>Hilo 3D </a:t>
            </a:r>
            <a:r>
              <a:rPr lang="zh-CN" altLang="en-US" sz="1600" dirty="0"/>
              <a:t>也是其亮点之一。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8051" y="4647386"/>
            <a:ext cx="223438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R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defRPr/>
            </a:pPr>
            <a:r>
              <a:rPr lang="en-US" altLang="zh-CN" sz="2200" b="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3</a:t>
            </a:r>
            <a:r>
              <a:rPr lang="zh-CN" altLang="en-US" sz="2200" b="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、</a:t>
            </a:r>
            <a:r>
              <a:rPr lang="en-US" altLang="zh-CN" sz="2200" b="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hlinkClick r:id="rId4"/>
              </a:rPr>
              <a:t>Cocos2d-X</a:t>
            </a:r>
            <a:endParaRPr lang="zh-CN" altLang="en-US" sz="2200" b="0" cap="none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5" name="TextBox 34"/>
          <p:cNvSpPr txBox="1"/>
          <p:nvPr/>
        </p:nvSpPr>
        <p:spPr>
          <a:xfrm>
            <a:off x="884528" y="5078647"/>
            <a:ext cx="10359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dirty="0"/>
              <a:t>Cocos2d-x </a:t>
            </a:r>
            <a:r>
              <a:rPr lang="zh-CN" altLang="en-US" sz="1600" dirty="0"/>
              <a:t>是业界比较老牌的游戏引擎了，同时支持 </a:t>
            </a:r>
            <a:r>
              <a:rPr lang="en-US" altLang="zh-CN" sz="1600" dirty="0">
                <a:solidFill>
                  <a:srgbClr val="FF0000"/>
                </a:solidFill>
              </a:rPr>
              <a:t>C++ </a:t>
            </a:r>
            <a:r>
              <a:rPr lang="zh-CN" altLang="en-US" sz="1600" dirty="0">
                <a:solidFill>
                  <a:srgbClr val="FF0000"/>
                </a:solidFill>
              </a:rPr>
              <a:t>，</a:t>
            </a:r>
            <a:r>
              <a:rPr lang="en-US" altLang="zh-CN" sz="1600" dirty="0" err="1">
                <a:solidFill>
                  <a:srgbClr val="FF0000"/>
                </a:solidFill>
              </a:rPr>
              <a:t>Lua</a:t>
            </a:r>
            <a:r>
              <a:rPr lang="en-US" altLang="zh-CN" sz="1600" dirty="0">
                <a:solidFill>
                  <a:srgbClr val="FF0000"/>
                </a:solidFill>
              </a:rPr>
              <a:t> </a:t>
            </a:r>
            <a:r>
              <a:rPr lang="zh-CN" altLang="en-US" sz="1600" dirty="0">
                <a:solidFill>
                  <a:srgbClr val="FF0000"/>
                </a:solidFill>
              </a:rPr>
              <a:t>和 </a:t>
            </a:r>
            <a:r>
              <a:rPr lang="en-US" altLang="zh-CN" sz="1600" dirty="0">
                <a:solidFill>
                  <a:srgbClr val="FF0000"/>
                </a:solidFill>
              </a:rPr>
              <a:t>JavaScript </a:t>
            </a:r>
            <a:r>
              <a:rPr lang="zh-CN" altLang="en-US" sz="1600" dirty="0"/>
              <a:t>三种开发语言，官方用例来看更倾向于 </a:t>
            </a:r>
            <a:r>
              <a:rPr lang="en-US" altLang="zh-CN" sz="1600" dirty="0"/>
              <a:t>C++ </a:t>
            </a:r>
            <a:r>
              <a:rPr lang="zh-CN" altLang="en-US" sz="1600" dirty="0"/>
              <a:t>开发，适合做一些中大型游戏开发。</a:t>
            </a:r>
            <a:r>
              <a:rPr lang="en-US" altLang="zh-CN" sz="1600" dirty="0"/>
              <a:t>Cocos2d-x </a:t>
            </a:r>
            <a:r>
              <a:rPr lang="zh-CN" altLang="en-US" sz="1600" dirty="0"/>
              <a:t>提供 </a:t>
            </a:r>
            <a:r>
              <a:rPr lang="en-US" altLang="zh-CN" sz="1600" dirty="0"/>
              <a:t>Cocos Creator </a:t>
            </a:r>
            <a:r>
              <a:rPr lang="zh-CN" altLang="en-US" sz="1600" dirty="0"/>
              <a:t>游戏开发工具，组件化，脚本化，数据驱动，跨平台发布。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28051" y="1021147"/>
            <a:ext cx="39913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algn="l">
              <a:defRPr/>
            </a:pPr>
            <a:r>
              <a:rPr lang="en-US" altLang="zh-CN" sz="2200" b="0" cap="none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1</a:t>
            </a:r>
            <a:r>
              <a:rPr lang="zh-CN" altLang="en-US" sz="2200" b="0" cap="none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、</a:t>
            </a:r>
            <a:r>
              <a:rPr lang="en-US" altLang="zh-CN" sz="2200" b="0" cap="none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hlinkClick r:id="rId5"/>
              </a:rPr>
              <a:t>Phaser</a:t>
            </a:r>
            <a:r>
              <a:rPr lang="en-US" altLang="zh-CN" sz="2200" b="0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hlinkClick r:id="rId5"/>
              </a:rPr>
              <a:t> </a:t>
            </a:r>
            <a:endParaRPr lang="en-US" altLang="zh-CN" sz="2200" b="0" cap="none" noProof="0" dirty="0" smtClean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20" name="TextBox 34"/>
          <p:cNvSpPr txBox="1"/>
          <p:nvPr/>
        </p:nvSpPr>
        <p:spPr>
          <a:xfrm>
            <a:off x="884528" y="1400476"/>
            <a:ext cx="109646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dirty="0" err="1"/>
              <a:t>Phaser</a:t>
            </a:r>
            <a:r>
              <a:rPr lang="en-US" altLang="zh-CN" sz="1600" dirty="0"/>
              <a:t> </a:t>
            </a:r>
            <a:r>
              <a:rPr lang="zh-CN" altLang="en-US" sz="1600" dirty="0"/>
              <a:t>在渲染方面直接封装了 </a:t>
            </a:r>
            <a:r>
              <a:rPr lang="en-US" altLang="zh-CN" sz="1600" dirty="0" err="1"/>
              <a:t>Pixi</a:t>
            </a:r>
            <a:r>
              <a:rPr lang="zh-CN" altLang="en-US" sz="1600" dirty="0" smtClean="0"/>
              <a:t>；</a:t>
            </a:r>
            <a:r>
              <a:rPr lang="zh-CN" altLang="nl-NL" sz="1600" dirty="0"/>
              <a:t>支持 </a:t>
            </a:r>
            <a:r>
              <a:rPr lang="nl-NL" altLang="zh-CN" sz="1600" dirty="0" err="1"/>
              <a:t>WebGL</a:t>
            </a:r>
            <a:r>
              <a:rPr lang="nl-NL" altLang="zh-CN" sz="1600" dirty="0"/>
              <a:t> </a:t>
            </a:r>
            <a:r>
              <a:rPr lang="zh-CN" altLang="nl-NL" sz="1600" dirty="0"/>
              <a:t>和 </a:t>
            </a:r>
            <a:r>
              <a:rPr lang="nl-NL" altLang="zh-CN" sz="1600" dirty="0"/>
              <a:t>Canvas </a:t>
            </a:r>
            <a:r>
              <a:rPr lang="zh-CN" altLang="nl-NL" sz="1600" dirty="0"/>
              <a:t>两种渲染</a:t>
            </a:r>
            <a:r>
              <a:rPr lang="zh-CN" altLang="nl-NL" sz="1600" dirty="0" smtClean="0"/>
              <a:t>模式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ct val="150000"/>
              </a:lnSpc>
              <a:defRPr/>
            </a:pPr>
            <a:r>
              <a:rPr lang="zh-CN" altLang="en-US" sz="1600" dirty="0" smtClean="0">
                <a:solidFill>
                  <a:srgbClr val="FF0000"/>
                </a:solidFill>
              </a:rPr>
              <a:t>架构</a:t>
            </a:r>
            <a:r>
              <a:rPr lang="zh-CN" altLang="en-US" sz="1600" dirty="0"/>
              <a:t>：</a:t>
            </a:r>
            <a:r>
              <a:rPr lang="en-US" altLang="zh-CN" sz="1600" dirty="0" err="1" smtClean="0"/>
              <a:t>Phaser</a:t>
            </a:r>
            <a:r>
              <a:rPr lang="en-US" altLang="zh-CN" sz="1600" dirty="0" smtClean="0"/>
              <a:t> </a:t>
            </a:r>
            <a:r>
              <a:rPr lang="zh-CN" altLang="en-US" sz="1600" dirty="0"/>
              <a:t>内嵌了</a:t>
            </a:r>
            <a:r>
              <a:rPr lang="en-US" altLang="zh-CN" sz="1600" dirty="0"/>
              <a:t>3</a:t>
            </a:r>
            <a:r>
              <a:rPr lang="zh-CN" altLang="en-US" sz="1600" dirty="0"/>
              <a:t>个物理引擎</a:t>
            </a:r>
            <a:r>
              <a:rPr lang="zh-CN" altLang="en-US" sz="1600" dirty="0" smtClean="0"/>
              <a:t>（</a:t>
            </a:r>
            <a:r>
              <a:rPr lang="it-IT" altLang="zh-CN" sz="1600" dirty="0"/>
              <a:t> Arcade</a:t>
            </a:r>
            <a:r>
              <a:rPr lang="zh-CN" altLang="it-IT" sz="1600" dirty="0"/>
              <a:t>，</a:t>
            </a:r>
            <a:r>
              <a:rPr lang="it-IT" altLang="zh-CN" sz="1600" dirty="0"/>
              <a:t>Impact</a:t>
            </a:r>
            <a:r>
              <a:rPr lang="zh-CN" altLang="it-IT" sz="1600" dirty="0"/>
              <a:t>和</a:t>
            </a:r>
            <a:r>
              <a:rPr lang="it-IT" altLang="zh-CN" sz="1600" dirty="0" err="1" smtClean="0"/>
              <a:t>Matter</a:t>
            </a:r>
            <a:r>
              <a:rPr lang="zh-CN" altLang="en-US" sz="1600" dirty="0" smtClean="0"/>
              <a:t>）</a:t>
            </a:r>
            <a:r>
              <a:rPr lang="zh-CN" altLang="en-US" sz="1600" dirty="0"/>
              <a:t>，提供粒子系统、动画、预下载和设备适配方案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pPr lvl="0">
              <a:lnSpc>
                <a:spcPct val="150000"/>
              </a:lnSpc>
              <a:defRPr/>
            </a:pPr>
            <a:r>
              <a:rPr lang="zh-CN" altLang="en-US" sz="1600" dirty="0" smtClean="0">
                <a:solidFill>
                  <a:srgbClr val="FF0000"/>
                </a:solidFill>
              </a:rPr>
              <a:t>兼容性</a:t>
            </a:r>
            <a:r>
              <a:rPr lang="zh-CN" altLang="en-US" sz="1600" dirty="0" smtClean="0"/>
              <a:t>：</a:t>
            </a:r>
            <a:r>
              <a:rPr lang="en-US" altLang="zh-CN" sz="1600" dirty="0" err="1" smtClean="0"/>
              <a:t>Phaser</a:t>
            </a:r>
            <a:r>
              <a:rPr lang="en-US" altLang="zh-CN" sz="1600" dirty="0" smtClean="0"/>
              <a:t> </a:t>
            </a:r>
            <a:r>
              <a:rPr lang="zh-CN" altLang="en-US" sz="1600" dirty="0"/>
              <a:t>的焦点是放在移动端浏览器上的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pPr lvl="0">
              <a:lnSpc>
                <a:spcPct val="150000"/>
              </a:lnSpc>
              <a:defRPr/>
            </a:pPr>
            <a:r>
              <a:rPr lang="en-US" altLang="zh-CN" sz="1600" dirty="0" smtClean="0">
                <a:solidFill>
                  <a:srgbClr val="FF0000"/>
                </a:solidFill>
              </a:rPr>
              <a:t>API </a:t>
            </a:r>
            <a:r>
              <a:rPr lang="zh-CN" altLang="en-US" sz="1600" dirty="0"/>
              <a:t>：</a:t>
            </a:r>
            <a:r>
              <a:rPr lang="en-US" altLang="zh-CN" sz="1600" dirty="0" err="1" smtClean="0"/>
              <a:t>Phaser</a:t>
            </a:r>
            <a:r>
              <a:rPr lang="en-US" altLang="zh-CN" sz="1600" dirty="0" smtClean="0"/>
              <a:t> </a:t>
            </a:r>
            <a:r>
              <a:rPr lang="zh-CN" altLang="en-US" sz="1600" dirty="0"/>
              <a:t>能实现丰富的游戏功能，适合复杂度高的游戏开发。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0429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3505" y="316745"/>
            <a:ext cx="4379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主要支持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3D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的游戏引擎</a:t>
            </a:r>
          </a:p>
        </p:txBody>
      </p:sp>
      <p:sp>
        <p:nvSpPr>
          <p:cNvPr id="53" name="Picture Placeholder 1"/>
          <p:cNvSpPr txBox="1"/>
          <p:nvPr/>
        </p:nvSpPr>
        <p:spPr>
          <a:xfrm>
            <a:off x="8057520" y="1112005"/>
            <a:ext cx="3274850" cy="4384727"/>
          </a:xfrm>
          <a:custGeom>
            <a:avLst/>
            <a:gdLst>
              <a:gd name="connsiteX0" fmla="*/ 0 w 3181350"/>
              <a:gd name="connsiteY0" fmla="*/ 0 h 3181350"/>
              <a:gd name="connsiteX1" fmla="*/ 3181350 w 3181350"/>
              <a:gd name="connsiteY1" fmla="*/ 0 h 3181350"/>
              <a:gd name="connsiteX2" fmla="*/ 3181350 w 3181350"/>
              <a:gd name="connsiteY2" fmla="*/ 3181350 h 3181350"/>
              <a:gd name="connsiteX3" fmla="*/ 0 w 3181350"/>
              <a:gd name="connsiteY3" fmla="*/ 318135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1350" h="3181350">
                <a:moveTo>
                  <a:pt x="0" y="0"/>
                </a:moveTo>
                <a:lnTo>
                  <a:pt x="3181350" y="0"/>
                </a:lnTo>
                <a:lnTo>
                  <a:pt x="3181350" y="3181350"/>
                </a:lnTo>
                <a:lnTo>
                  <a:pt x="0" y="3181350"/>
                </a:lnTo>
                <a:close/>
              </a:path>
            </a:pathLst>
          </a:cu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  <a:sym typeface="思源黑体" panose="020B0500000000000000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 flipH="1">
            <a:off x="6015637" y="3772309"/>
            <a:ext cx="2926943" cy="2926943"/>
            <a:chOff x="1269667" y="1823914"/>
            <a:chExt cx="4093043" cy="4093043"/>
          </a:xfrm>
        </p:grpSpPr>
        <p:sp>
          <p:nvSpPr>
            <p:cNvPr id="61" name="椭圆 60"/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94862" y="3616535"/>
            <a:ext cx="22941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lvl="0" algn="l">
              <a:defRPr/>
            </a:pPr>
            <a:r>
              <a:rPr lang="en-US" altLang="zh-CN" sz="2200" b="0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2</a:t>
            </a:r>
            <a:r>
              <a:rPr lang="zh-CN" altLang="en-US" sz="2200" b="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 </a:t>
            </a:r>
            <a:r>
              <a:rPr lang="zh-CN" altLang="en-US" sz="2200" b="0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、</a:t>
            </a:r>
            <a:r>
              <a:rPr lang="en-US" altLang="zh-CN" sz="2200" b="0" cap="none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hlinkClick r:id="rId4"/>
              </a:rPr>
              <a:t>PlayCanvas</a:t>
            </a:r>
            <a:endParaRPr lang="zh-CN" altLang="en-US" sz="2200" b="0" cap="none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7" name="TextBox 34"/>
          <p:cNvSpPr txBox="1"/>
          <p:nvPr/>
        </p:nvSpPr>
        <p:spPr>
          <a:xfrm>
            <a:off x="851338" y="4052872"/>
            <a:ext cx="6371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dirty="0" err="1"/>
              <a:t>PlayCanvas</a:t>
            </a:r>
            <a:r>
              <a:rPr lang="en-US" altLang="zh-CN" sz="1600" dirty="0"/>
              <a:t> </a:t>
            </a:r>
            <a:r>
              <a:rPr lang="zh-CN" altLang="en-US" sz="1600" dirty="0" smtClean="0"/>
              <a:t>支持 </a:t>
            </a:r>
            <a:r>
              <a:rPr lang="en-US" altLang="zh-CN" sz="1600" dirty="0">
                <a:solidFill>
                  <a:srgbClr val="FF0000"/>
                </a:solidFill>
              </a:rPr>
              <a:t>3D </a:t>
            </a:r>
            <a:r>
              <a:rPr lang="en-US" altLang="zh-CN" sz="1600" dirty="0" err="1">
                <a:solidFill>
                  <a:srgbClr val="FF0000"/>
                </a:solidFill>
              </a:rPr>
              <a:t>WebGL</a:t>
            </a:r>
            <a:r>
              <a:rPr lang="zh-CN" altLang="en-US" sz="1600" dirty="0"/>
              <a:t>渲染</a:t>
            </a:r>
            <a:r>
              <a:rPr lang="zh-CN" altLang="en-US" sz="1600" dirty="0" smtClean="0"/>
              <a:t>，拥有</a:t>
            </a:r>
            <a:r>
              <a:rPr lang="zh-CN" altLang="en-US" sz="1600" dirty="0"/>
              <a:t>比较好的拓展性。在工具流的支持上，提供了在线编辑器和发布托管等服务。从官方教程上看，教程也是比较详细的。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4861" y="1670503"/>
            <a:ext cx="238726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algn="l">
              <a:defRPr/>
            </a:pPr>
            <a:r>
              <a:rPr lang="en-US" altLang="zh-CN" sz="2200" b="0" cap="none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1</a:t>
            </a:r>
            <a:r>
              <a:rPr lang="zh-CN" altLang="en-US" sz="2200" b="0" cap="none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、</a:t>
            </a:r>
            <a:r>
              <a:rPr lang="en-US" altLang="zh-CN" sz="2200" b="0" cap="none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hlinkClick r:id="rId5"/>
              </a:rPr>
              <a:t>Three.js</a:t>
            </a:r>
            <a:r>
              <a:rPr lang="en-US" altLang="zh-CN" sz="2200" b="0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hlinkClick r:id="rId6"/>
              </a:rPr>
              <a:t> </a:t>
            </a:r>
            <a:endParaRPr lang="en-US" altLang="zh-CN" sz="2200" b="0" cap="none" noProof="0" dirty="0" smtClean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851338" y="2104040"/>
            <a:ext cx="6558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dirty="0" err="1"/>
              <a:t>Three.js</a:t>
            </a:r>
            <a:r>
              <a:rPr lang="en-US" altLang="zh-CN" sz="1600" dirty="0"/>
              <a:t> </a:t>
            </a:r>
            <a:r>
              <a:rPr lang="zh-CN" altLang="en-US" sz="1600" dirty="0"/>
              <a:t>官方定位并不是游戏引擎，而是一个 </a:t>
            </a:r>
            <a:r>
              <a:rPr lang="en-US" altLang="zh-CN" sz="1600" dirty="0"/>
              <a:t>JS 3D </a:t>
            </a:r>
            <a:r>
              <a:rPr lang="zh-CN" altLang="en-US" sz="1600" dirty="0"/>
              <a:t>库。</a:t>
            </a:r>
            <a:r>
              <a:rPr lang="en-US" altLang="zh-CN" sz="1600" dirty="0" err="1"/>
              <a:t>Three.js</a:t>
            </a:r>
            <a:r>
              <a:rPr lang="en-US" altLang="zh-CN" sz="1600" dirty="0"/>
              <a:t> </a:t>
            </a:r>
            <a:r>
              <a:rPr lang="zh-CN" altLang="en-US" sz="1600" dirty="0"/>
              <a:t>更倾向于展示型的视觉呈现，比较少直接拿 </a:t>
            </a:r>
            <a:r>
              <a:rPr lang="en-US" altLang="zh-CN" sz="1600" dirty="0" err="1"/>
              <a:t>Three.js</a:t>
            </a:r>
            <a:r>
              <a:rPr lang="en-US" altLang="zh-CN" sz="1600" dirty="0"/>
              <a:t> </a:t>
            </a:r>
            <a:r>
              <a:rPr lang="zh-CN" altLang="en-US" sz="1600" dirty="0"/>
              <a:t>来开发 </a:t>
            </a:r>
            <a:r>
              <a:rPr lang="en-US" altLang="zh-CN" sz="1600" dirty="0"/>
              <a:t>H5 </a:t>
            </a:r>
            <a:r>
              <a:rPr lang="zh-CN" altLang="en-US" sz="1600" dirty="0"/>
              <a:t>游戏。渲染环境上，</a:t>
            </a:r>
            <a:r>
              <a:rPr lang="en-US" altLang="zh-CN" sz="1600" dirty="0" err="1"/>
              <a:t>Three.js</a:t>
            </a:r>
            <a:r>
              <a:rPr lang="en-US" altLang="zh-CN" sz="1600" dirty="0"/>
              <a:t> </a:t>
            </a:r>
            <a:r>
              <a:rPr lang="zh-CN" altLang="en-US" sz="1600" dirty="0"/>
              <a:t>支持 </a:t>
            </a:r>
            <a:r>
              <a:rPr lang="en-US" altLang="zh-CN" sz="1600" dirty="0" err="1">
                <a:solidFill>
                  <a:srgbClr val="FF0000"/>
                </a:solidFill>
              </a:rPr>
              <a:t>WebGL</a:t>
            </a:r>
            <a:r>
              <a:rPr lang="en-US" altLang="zh-CN" sz="1600" dirty="0">
                <a:solidFill>
                  <a:srgbClr val="FF0000"/>
                </a:solidFill>
              </a:rPr>
              <a:t> </a:t>
            </a:r>
            <a:r>
              <a:rPr lang="zh-CN" altLang="en-US" sz="1600" dirty="0">
                <a:solidFill>
                  <a:srgbClr val="FF0000"/>
                </a:solidFill>
              </a:rPr>
              <a:t>和 </a:t>
            </a:r>
            <a:r>
              <a:rPr lang="en-US" altLang="zh-CN" sz="1600" dirty="0">
                <a:solidFill>
                  <a:srgbClr val="FF0000"/>
                </a:solidFill>
              </a:rPr>
              <a:t>CSS3D </a:t>
            </a:r>
            <a:r>
              <a:rPr lang="zh-CN" altLang="en-US" sz="1600" dirty="0"/>
              <a:t>两种渲染模式。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907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2896" y="317764"/>
            <a:ext cx="5452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支持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2D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3D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VR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的游戏引擎</a:t>
            </a:r>
          </a:p>
        </p:txBody>
      </p:sp>
      <p:sp>
        <p:nvSpPr>
          <p:cNvPr id="6" name="椭圆 5"/>
          <p:cNvSpPr/>
          <p:nvPr/>
        </p:nvSpPr>
        <p:spPr>
          <a:xfrm>
            <a:off x="-2288847" y="3637607"/>
            <a:ext cx="4801310" cy="480131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459936" y="803211"/>
            <a:ext cx="3272128" cy="3272128"/>
            <a:chOff x="1269667" y="1823914"/>
            <a:chExt cx="4093043" cy="4093043"/>
          </a:xfrm>
        </p:grpSpPr>
        <p:sp>
          <p:nvSpPr>
            <p:cNvPr id="8" name="椭圆 7"/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</p:grpSp>
      <p:sp>
        <p:nvSpPr>
          <p:cNvPr id="13" name="圆: 空心 12"/>
          <p:cNvSpPr/>
          <p:nvPr/>
        </p:nvSpPr>
        <p:spPr>
          <a:xfrm flipH="1">
            <a:off x="1608783" y="2751681"/>
            <a:ext cx="903680" cy="882228"/>
          </a:xfrm>
          <a:prstGeom prst="donut">
            <a:avLst>
              <a:gd name="adj" fmla="val 24636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4" name="圆: 空心 13"/>
          <p:cNvSpPr/>
          <p:nvPr/>
        </p:nvSpPr>
        <p:spPr>
          <a:xfrm flipH="1">
            <a:off x="1813735" y="5623106"/>
            <a:ext cx="538223" cy="525446"/>
          </a:xfrm>
          <a:prstGeom prst="donut">
            <a:avLst>
              <a:gd name="adj" fmla="val 24636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92897" y="4124449"/>
            <a:ext cx="22941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lvl="0" algn="l">
              <a:defRPr/>
            </a:pPr>
            <a:r>
              <a:rPr lang="en-US" altLang="zh-CN" sz="2200" b="0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2</a:t>
            </a:r>
            <a:r>
              <a:rPr lang="zh-CN" altLang="en-US" sz="2200" b="0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 、</a:t>
            </a:r>
            <a:r>
              <a:rPr lang="en-US" altLang="zh-CN" sz="2200" b="0" cap="none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hlinkClick r:id="rId3"/>
              </a:rPr>
              <a:t>LayaAir</a:t>
            </a:r>
            <a:endParaRPr lang="zh-CN" altLang="en-US" sz="2200" b="0" cap="none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1249373" y="4560786"/>
            <a:ext cx="71431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dirty="0" err="1"/>
              <a:t>LayaAir</a:t>
            </a:r>
            <a:r>
              <a:rPr lang="en-US" altLang="zh-CN" sz="1600" dirty="0"/>
              <a:t> </a:t>
            </a:r>
            <a:r>
              <a:rPr lang="zh-CN" altLang="en-US" sz="1600" dirty="0">
                <a:solidFill>
                  <a:srgbClr val="FF0000"/>
                </a:solidFill>
              </a:rPr>
              <a:t>支持 </a:t>
            </a:r>
            <a:r>
              <a:rPr lang="en-US" altLang="zh-CN" sz="1600" dirty="0">
                <a:solidFill>
                  <a:srgbClr val="FF0000"/>
                </a:solidFill>
              </a:rPr>
              <a:t>Canvas </a:t>
            </a:r>
            <a:r>
              <a:rPr lang="zh-CN" altLang="en-US" sz="1600" dirty="0">
                <a:solidFill>
                  <a:srgbClr val="FF0000"/>
                </a:solidFill>
              </a:rPr>
              <a:t>和 </a:t>
            </a:r>
            <a:r>
              <a:rPr lang="en-US" altLang="zh-CN" sz="1600" dirty="0" err="1">
                <a:solidFill>
                  <a:srgbClr val="FF0000"/>
                </a:solidFill>
              </a:rPr>
              <a:t>WebGL</a:t>
            </a:r>
            <a:r>
              <a:rPr lang="en-US" altLang="zh-CN" sz="1600" dirty="0">
                <a:solidFill>
                  <a:srgbClr val="FF0000"/>
                </a:solidFill>
              </a:rPr>
              <a:t> </a:t>
            </a:r>
            <a:r>
              <a:rPr lang="zh-CN" altLang="en-US" sz="1600" dirty="0"/>
              <a:t>两种方式；在工具流的支持程度上，主要是提供了 </a:t>
            </a:r>
            <a:r>
              <a:rPr lang="en-US" altLang="zh-CN" sz="1600" dirty="0" err="1"/>
              <a:t>LayaAir</a:t>
            </a:r>
            <a:r>
              <a:rPr lang="en-US" altLang="zh-CN" sz="1600" dirty="0"/>
              <a:t> IDE</a:t>
            </a:r>
            <a:r>
              <a:rPr lang="zh-CN" altLang="en-US" sz="1600" dirty="0"/>
              <a:t>。</a:t>
            </a:r>
            <a:r>
              <a:rPr lang="en-US" altLang="zh-CN" sz="1600" dirty="0" err="1"/>
              <a:t>LayaAir</a:t>
            </a:r>
            <a:r>
              <a:rPr lang="en-US" altLang="zh-CN" sz="1600" dirty="0"/>
              <a:t> IDE </a:t>
            </a:r>
            <a:r>
              <a:rPr lang="zh-CN" altLang="en-US" sz="1600" dirty="0"/>
              <a:t>包括代码模式与设计模式，支持代码开发与美术设计分离，内置了 </a:t>
            </a:r>
            <a:r>
              <a:rPr lang="en-US" altLang="zh-CN" sz="1600" dirty="0"/>
              <a:t>SWF </a:t>
            </a:r>
            <a:r>
              <a:rPr lang="zh-CN" altLang="en-US" sz="1600" dirty="0"/>
              <a:t>转换、图集打包、</a:t>
            </a:r>
            <a:r>
              <a:rPr lang="en-US" altLang="zh-CN" sz="1600" dirty="0"/>
              <a:t>JS </a:t>
            </a:r>
            <a:r>
              <a:rPr lang="zh-CN" altLang="en-US" sz="1600" dirty="0"/>
              <a:t>压缩与加密、</a:t>
            </a:r>
            <a:r>
              <a:rPr lang="en-US" altLang="zh-CN" sz="1600" dirty="0"/>
              <a:t>APP </a:t>
            </a:r>
            <a:r>
              <a:rPr lang="zh-CN" altLang="en-US" sz="1600" dirty="0"/>
              <a:t>打包、</a:t>
            </a:r>
            <a:r>
              <a:rPr lang="en-US" altLang="zh-CN" sz="1600" dirty="0"/>
              <a:t>Flash </a:t>
            </a:r>
            <a:r>
              <a:rPr lang="zh-CN" altLang="en-US" sz="1600" dirty="0"/>
              <a:t>发布等实用功能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49857" y="1317186"/>
            <a:ext cx="238726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algn="l">
              <a:defRPr/>
            </a:pPr>
            <a:r>
              <a:rPr lang="en-US" altLang="zh-CN" sz="2200" b="0" cap="none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1</a:t>
            </a:r>
            <a:r>
              <a:rPr lang="zh-CN" altLang="en-US" sz="2200" b="0" cap="none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、</a:t>
            </a:r>
            <a:r>
              <a:rPr lang="en-US" altLang="zh-CN" sz="2200" b="0" cap="none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hlinkClick r:id="rId4"/>
              </a:rPr>
              <a:t>Egret(</a:t>
            </a:r>
            <a:r>
              <a:rPr lang="zh-CN" altLang="en-US" sz="2200" b="0" cap="none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hlinkClick r:id="rId4"/>
              </a:rPr>
              <a:t>白鹭</a:t>
            </a:r>
            <a:r>
              <a:rPr lang="en-US" altLang="zh-CN" sz="2200" b="0" cap="none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hlinkClick r:id="rId4"/>
              </a:rPr>
              <a:t>)</a:t>
            </a:r>
            <a:r>
              <a:rPr lang="en-US" altLang="zh-CN" sz="2200" b="0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hlinkClick r:id="rId4"/>
              </a:rPr>
              <a:t> </a:t>
            </a:r>
            <a:endParaRPr lang="en-US" altLang="zh-CN" sz="2200" b="0" cap="none" noProof="0" dirty="0" smtClean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24" name="TextBox 34"/>
          <p:cNvSpPr txBox="1"/>
          <p:nvPr/>
        </p:nvSpPr>
        <p:spPr>
          <a:xfrm>
            <a:off x="1206334" y="1750723"/>
            <a:ext cx="81287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dirty="0"/>
              <a:t>Egret</a:t>
            </a:r>
            <a:r>
              <a:rPr lang="zh-CN" altLang="en-US" sz="1600" dirty="0"/>
              <a:t>引擎是一个</a:t>
            </a:r>
            <a:r>
              <a:rPr lang="zh-CN" altLang="en-US" sz="1600" dirty="0">
                <a:solidFill>
                  <a:srgbClr val="FF0000"/>
                </a:solidFill>
              </a:rPr>
              <a:t>开源免费</a:t>
            </a:r>
            <a:r>
              <a:rPr lang="zh-CN" altLang="en-US" sz="1600" dirty="0"/>
              <a:t>的游戏框架，用于构建二维游戏、演示程序和其他图形界面交互应用等。</a:t>
            </a:r>
            <a:r>
              <a:rPr lang="en-US" altLang="zh-CN" sz="1600" dirty="0"/>
              <a:t>Egret</a:t>
            </a:r>
            <a:r>
              <a:rPr lang="zh-CN" altLang="en-US" sz="1600" dirty="0"/>
              <a:t>使用</a:t>
            </a:r>
            <a:r>
              <a:rPr lang="en-US" altLang="zh-CN" sz="1600" dirty="0" err="1">
                <a:solidFill>
                  <a:srgbClr val="FF0000"/>
                </a:solidFill>
              </a:rPr>
              <a:t>TypeScript</a:t>
            </a:r>
            <a:r>
              <a:rPr lang="zh-CN" altLang="en-US" sz="1600" dirty="0"/>
              <a:t>脚本语言开发</a:t>
            </a:r>
            <a:r>
              <a:rPr lang="zh-CN" altLang="en-US" sz="1600" dirty="0" smtClean="0"/>
              <a:t>。</a:t>
            </a:r>
            <a:r>
              <a:rPr lang="zh-CN" altLang="en-US" sz="1600" dirty="0"/>
              <a:t> </a:t>
            </a:r>
            <a:r>
              <a:rPr lang="en-US" altLang="zh-CN" sz="1600" dirty="0"/>
              <a:t>Egret </a:t>
            </a:r>
            <a:r>
              <a:rPr lang="zh-CN" altLang="en-US" sz="1600" dirty="0"/>
              <a:t>在工作流的支持上做的是比较好的，</a:t>
            </a:r>
            <a:r>
              <a:rPr lang="zh-CN" altLang="en-US" sz="1600" dirty="0" smtClean="0"/>
              <a:t>从代码编写到资源</a:t>
            </a:r>
            <a:r>
              <a:rPr lang="zh-CN" altLang="en-US" sz="1600" dirty="0"/>
              <a:t>整合，再到 </a:t>
            </a:r>
            <a:r>
              <a:rPr lang="en-US" altLang="zh-CN" sz="1600" dirty="0"/>
              <a:t>Inspector </a:t>
            </a:r>
            <a:r>
              <a:rPr lang="zh-CN" altLang="en-US" sz="1600" dirty="0"/>
              <a:t>调试，最后到原生打包（支持 </a:t>
            </a:r>
            <a:r>
              <a:rPr lang="en-US" altLang="zh-CN" sz="1600" dirty="0"/>
              <a:t>APP </a:t>
            </a:r>
            <a:r>
              <a:rPr lang="zh-CN" altLang="en-US" sz="1600" dirty="0"/>
              <a:t>打包），游戏开发过程中的每个环节基本都有工具</a:t>
            </a:r>
            <a:r>
              <a:rPr lang="zh-CN" altLang="en-US" sz="1600" dirty="0" smtClean="0"/>
              <a:t>支撑，当</a:t>
            </a:r>
            <a:r>
              <a:rPr lang="zh-CN" altLang="en-US" sz="1600" dirty="0"/>
              <a:t>游戏完成最终的打包后，可以将程序转换为</a:t>
            </a:r>
            <a:r>
              <a:rPr lang="en-US" altLang="zh-CN" sz="1600" dirty="0"/>
              <a:t>HTML5</a:t>
            </a:r>
            <a:r>
              <a:rPr lang="zh-CN" altLang="en-US" sz="1600" dirty="0" smtClean="0"/>
              <a:t>游戏，实现</a:t>
            </a:r>
            <a:r>
              <a:rPr lang="zh-CN" altLang="en-US" sz="1600" dirty="0"/>
              <a:t>跨平台</a:t>
            </a:r>
            <a:r>
              <a:rPr lang="zh-CN" altLang="en-US" sz="1600" dirty="0" smtClean="0"/>
              <a:t>特性。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392503" y="-301441"/>
            <a:ext cx="7870699" cy="7870699"/>
          </a:xfrm>
          <a:prstGeom prst="ellipse">
            <a:avLst/>
          </a:prstGeom>
          <a:blipFill dpi="0" rotWithShape="1">
            <a:blip r:embed="rId5" cstate="print">
              <a:alphaModFix amt="3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159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21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7153" y="31776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游戏引擎对比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576155"/>
              </p:ext>
            </p:extLst>
          </p:nvPr>
        </p:nvGraphicFramePr>
        <p:xfrm>
          <a:off x="465221" y="2310263"/>
          <a:ext cx="5455918" cy="294940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93351"/>
                <a:gridCol w="1241946"/>
                <a:gridCol w="1296537"/>
                <a:gridCol w="1624084"/>
              </a:tblGrid>
              <a:tr h="3686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游戏引擎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JavaScript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TypeScript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ActionScript3</a:t>
                      </a:r>
                      <a:endParaRPr lang="zh-CN" altLang="en-US" sz="1800" dirty="0"/>
                    </a:p>
                  </a:txBody>
                  <a:tcPr/>
                </a:tc>
              </a:tr>
              <a:tr h="3686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Phaser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支持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6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Hilo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6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Cocos2d-X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6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Three.js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6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PlayCanvas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6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Egret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支持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6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LayaAir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支持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支持</a:t>
                      </a:r>
                      <a:endParaRPr lang="zh-CN" alt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Freeform 45"/>
          <p:cNvSpPr>
            <a:spLocks noEditPoints="1"/>
          </p:cNvSpPr>
          <p:nvPr/>
        </p:nvSpPr>
        <p:spPr bwMode="auto">
          <a:xfrm>
            <a:off x="465221" y="1591969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D966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564953"/>
              </p:ext>
            </p:extLst>
          </p:nvPr>
        </p:nvGraphicFramePr>
        <p:xfrm>
          <a:off x="6199555" y="2310263"/>
          <a:ext cx="5455918" cy="32208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61305"/>
                <a:gridCol w="2074459"/>
                <a:gridCol w="996287"/>
                <a:gridCol w="1023867"/>
              </a:tblGrid>
              <a:tr h="3686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游戏引擎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2D</a:t>
                      </a:r>
                      <a:r>
                        <a:rPr lang="zh-CN" altLang="en-US" sz="1800" dirty="0" smtClean="0"/>
                        <a:t>渲染</a:t>
                      </a:r>
                      <a:endParaRPr lang="en-US" altLang="zh-CN" sz="1800" dirty="0" smtClean="0"/>
                    </a:p>
                    <a:p>
                      <a:pPr algn="ctr"/>
                      <a:r>
                        <a:rPr lang="zh-CN" altLang="en-US" sz="1800" dirty="0" smtClean="0"/>
                        <a:t>（</a:t>
                      </a:r>
                      <a:r>
                        <a:rPr lang="en-US" altLang="zh-CN" sz="1800" dirty="0" smtClean="0"/>
                        <a:t>Canvas/</a:t>
                      </a:r>
                      <a:r>
                        <a:rPr lang="en-US" altLang="zh-CN" sz="1800" dirty="0" err="1" smtClean="0"/>
                        <a:t>webGL</a:t>
                      </a:r>
                      <a:r>
                        <a:rPr lang="zh-CN" altLang="en-US" sz="1800" dirty="0" smtClean="0"/>
                        <a:t>）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3D</a:t>
                      </a:r>
                      <a:r>
                        <a:rPr lang="zh-CN" altLang="en-US" sz="1800" dirty="0" smtClean="0"/>
                        <a:t>渲染</a:t>
                      </a:r>
                      <a:endParaRPr lang="en-US" altLang="zh-CN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VR</a:t>
                      </a:r>
                      <a:r>
                        <a:rPr lang="zh-CN" altLang="en-US" sz="1800" dirty="0" smtClean="0"/>
                        <a:t>发布</a:t>
                      </a:r>
                      <a:endParaRPr lang="zh-CN" altLang="en-US" sz="1800" dirty="0"/>
                    </a:p>
                  </a:txBody>
                  <a:tcPr/>
                </a:tc>
              </a:tr>
              <a:tr h="3686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Phaser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支持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6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Hilo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6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Cocos2d-X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6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Three.js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支持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6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PlayCanvas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支持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6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Egret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支持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支持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686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LayaAir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支持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支持</a:t>
                      </a:r>
                      <a:endParaRPr lang="zh-CN" alt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Freeform 45"/>
          <p:cNvSpPr>
            <a:spLocks noEditPoints="1"/>
          </p:cNvSpPr>
          <p:nvPr/>
        </p:nvSpPr>
        <p:spPr bwMode="auto">
          <a:xfrm>
            <a:off x="6199555" y="1546218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D966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76892" y="1546218"/>
            <a:ext cx="4222222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开发语言的支持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16403" y="1500467"/>
            <a:ext cx="4222222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引擎的未来延续能力</a:t>
            </a:r>
          </a:p>
        </p:txBody>
      </p:sp>
    </p:spTree>
    <p:extLst>
      <p:ext uri="{BB962C8B-B14F-4D97-AF65-F5344CB8AC3E}">
        <p14:creationId xmlns:p14="http://schemas.microsoft.com/office/powerpoint/2010/main" val="151947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8" grpId="0" bldLvl="0"/>
      <p:bldP spid="9" grpId="0" bldLvl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22319" y="462945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4251" y="36361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游戏引擎对比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71105"/>
              </p:ext>
            </p:extLst>
          </p:nvPr>
        </p:nvGraphicFramePr>
        <p:xfrm>
          <a:off x="578749" y="2250247"/>
          <a:ext cx="11365707" cy="299699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76249"/>
                <a:gridCol w="2551987"/>
                <a:gridCol w="2798518"/>
                <a:gridCol w="1955410"/>
                <a:gridCol w="1983543"/>
              </a:tblGrid>
              <a:tr h="3686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游戏引擎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2D</a:t>
                      </a:r>
                      <a:r>
                        <a:rPr lang="zh-CN" altLang="en-US" sz="1800" dirty="0" smtClean="0"/>
                        <a:t>性能（</a:t>
                      </a:r>
                      <a:r>
                        <a:rPr lang="en-US" altLang="zh-CN" sz="1800" dirty="0" smtClean="0"/>
                        <a:t>Canvas</a:t>
                      </a:r>
                      <a:r>
                        <a:rPr lang="zh-CN" altLang="en-US" sz="1800" dirty="0" smtClean="0"/>
                        <a:t>）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2D</a:t>
                      </a:r>
                      <a:r>
                        <a:rPr lang="zh-CN" altLang="en-US" sz="1800" dirty="0" smtClean="0"/>
                        <a:t>性能（</a:t>
                      </a:r>
                      <a:r>
                        <a:rPr lang="en-US" altLang="zh-CN" sz="1800" dirty="0" err="1" smtClean="0"/>
                        <a:t>WebGL</a:t>
                      </a:r>
                      <a:r>
                        <a:rPr lang="zh-CN" altLang="en-US" sz="1800" dirty="0" smtClean="0"/>
                        <a:t>）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3D</a:t>
                      </a:r>
                      <a:r>
                        <a:rPr lang="zh-CN" altLang="en-US" sz="1800" dirty="0" smtClean="0"/>
                        <a:t>性能（</a:t>
                      </a:r>
                      <a:r>
                        <a:rPr lang="en-US" altLang="zh-CN" sz="1800" dirty="0" err="1" smtClean="0"/>
                        <a:t>WebGl</a:t>
                      </a:r>
                      <a:r>
                        <a:rPr lang="zh-CN" altLang="en-US" sz="1800" dirty="0" smtClean="0"/>
                        <a:t>）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Runtime</a:t>
                      </a:r>
                      <a:r>
                        <a:rPr lang="zh-CN" altLang="en-US" sz="1800" dirty="0" smtClean="0"/>
                        <a:t>性能</a:t>
                      </a:r>
                      <a:endParaRPr lang="zh-CN" altLang="en-US" sz="1800" dirty="0"/>
                    </a:p>
                  </a:txBody>
                  <a:tcPr/>
                </a:tc>
              </a:tr>
              <a:tr h="362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Phaser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⭐️⭐️⭐️⭐️⭐️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⭐️⭐️⭐️⭐️⭐️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</a:p>
                  </a:txBody>
                  <a:tcPr/>
                </a:tc>
              </a:tr>
              <a:tr h="3686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Hilo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⭐️⭐️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⭐️⭐️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</a:p>
                  </a:txBody>
                  <a:tcPr/>
                </a:tc>
              </a:tr>
              <a:tr h="3686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Cocos2d-X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⭐️⭐️⭐️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⭐️⭐️⭐️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⭐️⭐️⭐️⭐️⭐️</a:t>
                      </a:r>
                    </a:p>
                  </a:txBody>
                  <a:tcPr/>
                </a:tc>
              </a:tr>
              <a:tr h="3686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Three.js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⭐️⭐️⭐️⭐️⭐️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</a:p>
                  </a:txBody>
                  <a:tcPr/>
                </a:tc>
              </a:tr>
              <a:tr h="3686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PlayCanvas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⭐️⭐️⭐️⭐️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不支持</a:t>
                      </a:r>
                    </a:p>
                  </a:txBody>
                  <a:tcPr/>
                </a:tc>
              </a:tr>
              <a:tr h="3686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Egret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⭐️⭐️⭐️⭐️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⭐️⭐️⭐️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⭐️⭐️⭐️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⭐️⭐️⭐️</a:t>
                      </a:r>
                    </a:p>
                  </a:txBody>
                  <a:tcPr/>
                </a:tc>
              </a:tr>
              <a:tr h="419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LayaAir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⭐️⭐️⭐️⭐️⭐️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⭐️⭐️⭐️⭐️⭐️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⭐️⭐️⭐️⭐️⭐️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⭐️⭐️⭐️⭐️⭐️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Freeform 45"/>
          <p:cNvSpPr>
            <a:spLocks noEditPoints="1"/>
          </p:cNvSpPr>
          <p:nvPr/>
        </p:nvSpPr>
        <p:spPr bwMode="auto">
          <a:xfrm>
            <a:off x="549627" y="1425403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D966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96960" y="1369131"/>
            <a:ext cx="4222222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性能是核心需求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31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 bldLvl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821300" y="3624585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83315" y="284176"/>
            <a:ext cx="3636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Part </a:t>
            </a:r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two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82813" y="2027836"/>
            <a:ext cx="3272128" cy="3272128"/>
            <a:chOff x="1269667" y="1823914"/>
            <a:chExt cx="4093043" cy="4093043"/>
          </a:xfrm>
        </p:grpSpPr>
        <p:sp>
          <p:nvSpPr>
            <p:cNvPr id="9" name="椭圆 8"/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646530" y="2959188"/>
            <a:ext cx="6421803" cy="122341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CN" altLang="en-US" sz="7500" b="1" spc="225" smtClean="0">
                <a:solidFill>
                  <a:srgbClr val="292929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游戏如何运行</a:t>
            </a:r>
            <a:endParaRPr sz="7500" b="1" spc="225" dirty="0">
              <a:solidFill>
                <a:srgbClr val="292929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37201" y="2959188"/>
            <a:ext cx="1830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02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1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述职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1513</TotalTime>
  <Words>2085</Words>
  <Application>Microsoft Macintosh PowerPoint</Application>
  <PresentationFormat>宽屏</PresentationFormat>
  <Paragraphs>283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Montserrat</vt:lpstr>
      <vt:lpstr>Segoe UI</vt:lpstr>
      <vt:lpstr>Wingdings</vt:lpstr>
      <vt:lpstr>等线</vt:lpstr>
      <vt:lpstr>等线 Light</vt:lpstr>
      <vt:lpstr>思源黑体</vt:lpstr>
      <vt:lpstr>字魂58号-创中黑</vt:lpstr>
      <vt:lpstr>字魂59号-创粗黑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述职报告</dc:title>
  <dc:creator>user</dc:creator>
  <dc:description>——</dc:description>
  <cp:lastModifiedBy>Microsoft Office 用户</cp:lastModifiedBy>
  <cp:revision>135</cp:revision>
  <cp:lastPrinted>2022-03-29T07:07:01Z</cp:lastPrinted>
  <dcterms:created xsi:type="dcterms:W3CDTF">2019-06-11T09:29:00Z</dcterms:created>
  <dcterms:modified xsi:type="dcterms:W3CDTF">2022-04-01T03:55:00Z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